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0" r:id="rId3"/>
    <p:sldId id="335" r:id="rId4"/>
    <p:sldId id="388" r:id="rId5"/>
    <p:sldId id="365" r:id="rId6"/>
    <p:sldId id="366" r:id="rId7"/>
    <p:sldId id="367" r:id="rId8"/>
    <p:sldId id="368" r:id="rId9"/>
    <p:sldId id="369" r:id="rId10"/>
    <p:sldId id="374" r:id="rId11"/>
    <p:sldId id="408" r:id="rId12"/>
    <p:sldId id="409" r:id="rId13"/>
    <p:sldId id="394" r:id="rId14"/>
    <p:sldId id="403" r:id="rId15"/>
    <p:sldId id="371" r:id="rId16"/>
    <p:sldId id="389" r:id="rId17"/>
    <p:sldId id="377" r:id="rId18"/>
    <p:sldId id="350" r:id="rId19"/>
    <p:sldId id="386" r:id="rId20"/>
    <p:sldId id="387" r:id="rId21"/>
    <p:sldId id="395" r:id="rId22"/>
    <p:sldId id="344" r:id="rId23"/>
    <p:sldId id="383" r:id="rId24"/>
    <p:sldId id="381" r:id="rId25"/>
    <p:sldId id="356" r:id="rId26"/>
    <p:sldId id="345" r:id="rId27"/>
    <p:sldId id="295" r:id="rId28"/>
    <p:sldId id="392" r:id="rId29"/>
    <p:sldId id="327" r:id="rId30"/>
    <p:sldId id="401" r:id="rId31"/>
    <p:sldId id="393" r:id="rId32"/>
    <p:sldId id="407" r:id="rId33"/>
    <p:sldId id="398" r:id="rId34"/>
    <p:sldId id="396" r:id="rId35"/>
    <p:sldId id="399" r:id="rId36"/>
    <p:sldId id="397" r:id="rId37"/>
    <p:sldId id="276" r:id="rId38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FF0000"/>
    <a:srgbClr val="1E03E5"/>
    <a:srgbClr val="008080"/>
    <a:srgbClr val="CC0000"/>
    <a:srgbClr val="990000"/>
    <a:srgbClr val="B54441"/>
    <a:srgbClr val="FF9900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370" autoAdjust="0"/>
  </p:normalViewPr>
  <p:slideViewPr>
    <p:cSldViewPr>
      <p:cViewPr varScale="1">
        <p:scale>
          <a:sx n="106" d="100"/>
          <a:sy n="106" d="100"/>
        </p:scale>
        <p:origin x="798" y="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____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3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____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N:\IR\ndr&#54260;&#45908;\&#50689;&#47928;&#52280;&#44256;&#51088;&#47308;\Trend%20of%20total%20departure%20numb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N:\IR\ndr&#54260;&#45908;\&#50689;&#47928;&#52280;&#44256;&#51088;&#47308;\Air%20MS%202007-2014%201Q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N:\IR\ndr&#54260;&#45908;\&#50689;&#47928;&#52280;&#44256;&#51088;&#47308;\Effect%20of%20Holiday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25649796687451E-2"/>
          <c:y val="3.3572250142141075E-2"/>
          <c:w val="0.85751333952828834"/>
          <c:h val="0.8425130413385826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국민총출국자수(000, 좌축)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-1.46504545736129E-3"/>
                  <c:y val="0.239770199825291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en-US" b="1" dirty="0" smtClean="0">
                        <a:solidFill>
                          <a:schemeClr val="tx1"/>
                        </a:solidFill>
                      </a:rPr>
                      <a:t>9,491</a:t>
                    </a:r>
                    <a:endParaRPr lang="en-US" alt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en-US" b="1" dirty="0" smtClean="0">
                        <a:solidFill>
                          <a:schemeClr val="tx1"/>
                        </a:solidFill>
                      </a:rPr>
                      <a:t>12,488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altLang="en-US" b="1" dirty="0" smtClean="0">
                        <a:solidFill>
                          <a:schemeClr val="tx1"/>
                        </a:solidFill>
                      </a:rPr>
                      <a:t>12,694 </a:t>
                    </a:r>
                    <a:endParaRPr lang="en-US" altLang="en-US" dirty="0"/>
                  </a:p>
                </c:rich>
              </c:tx>
              <c:numFmt formatCode="#,##0_);[Red]\(#,##0\)" sourceLinked="0"/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9300909147224725E-3"/>
                  <c:y val="0.2139116895508342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>
                        <a:solidFill>
                          <a:schemeClr val="tx1"/>
                        </a:solidFill>
                      </a:rPr>
                      <a:t>13,737</a:t>
                    </a:r>
                    <a:endParaRPr lang="en-US" alt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4650454573612362E-3"/>
                  <c:y val="1.016826017152781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>
                        <a:solidFill>
                          <a:schemeClr val="tx1"/>
                        </a:solidFill>
                      </a:rPr>
                      <a:t>14,846</a:t>
                    </a:r>
                    <a:endParaRPr lang="en-US" alt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7.3252272868061814E-3"/>
                  <c:y val="2.0624614694227876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650454573612362E-3"/>
                  <c:y val="0.268183164833536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4650454573612362E-3"/>
                  <c:y val="0.265390174512200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Sheet1!$B$2:$B$18</c:f>
              <c:numCache>
                <c:formatCode>_(* #,##0_);_(* \(#,##0\);_(* "-"_);_(@_)</c:formatCode>
                <c:ptCount val="17"/>
                <c:pt idx="0">
                  <c:v>5508</c:v>
                </c:pt>
                <c:pt idx="1">
                  <c:v>6084</c:v>
                </c:pt>
                <c:pt idx="2">
                  <c:v>7123</c:v>
                </c:pt>
                <c:pt idx="3">
                  <c:v>7086</c:v>
                </c:pt>
                <c:pt idx="4">
                  <c:v>8826</c:v>
                </c:pt>
                <c:pt idx="5">
                  <c:v>10078</c:v>
                </c:pt>
                <c:pt idx="6">
                  <c:v>11610</c:v>
                </c:pt>
                <c:pt idx="7">
                  <c:v>13330</c:v>
                </c:pt>
                <c:pt idx="8">
                  <c:v>11996</c:v>
                </c:pt>
                <c:pt idx="9">
                  <c:v>9491</c:v>
                </c:pt>
                <c:pt idx="10">
                  <c:v>12488</c:v>
                </c:pt>
                <c:pt idx="11">
                  <c:v>12694</c:v>
                </c:pt>
                <c:pt idx="12">
                  <c:v>13737</c:v>
                </c:pt>
                <c:pt idx="13">
                  <c:v>14846</c:v>
                </c:pt>
                <c:pt idx="14" formatCode="?&quot;(e)&quot;">
                  <c:v>15737</c:v>
                </c:pt>
                <c:pt idx="15" formatCode="?&quot;(e)&quot;">
                  <c:v>16813.376064</c:v>
                </c:pt>
                <c:pt idx="16" formatCode="?&quot;(e)&quot;">
                  <c:v>18158.446149119998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953264"/>
        <c:axId val="306935456"/>
      </c:bar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GDP(십억원, 우축)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5"/>
          </c:marker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en-US" b="0" dirty="0" smtClean="0"/>
                      <a:t>981,625</a:t>
                    </a:r>
                    <a:endParaRPr lang="en-US" alt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en-US" b="0" dirty="0" smtClean="0">
                        <a:solidFill>
                          <a:srgbClr val="0070C0"/>
                        </a:solidFill>
                      </a:rPr>
                      <a:t>1,042,111</a:t>
                    </a:r>
                    <a:endParaRPr lang="en-US" alt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3914795263358071E-2"/>
                  <c:y val="4.9642904601013865E-2"/>
                </c:manualLayout>
              </c:layout>
              <c:tx>
                <c:rich>
                  <a:bodyPr/>
                  <a:lstStyle/>
                  <a:p>
                    <a:pPr>
                      <a:defRPr sz="1000" b="0">
                        <a:solidFill>
                          <a:srgbClr val="0070C0"/>
                        </a:solidFill>
                      </a:defRPr>
                    </a:pPr>
                    <a:r>
                      <a:rPr lang="en-US" altLang="en-US" b="0" dirty="0" smtClean="0"/>
                      <a:t>1,080,952</a:t>
                    </a:r>
                    <a:endParaRPr lang="en-US" altLang="en-US" dirty="0"/>
                  </a:p>
                </c:rich>
              </c:tx>
              <c:numFmt formatCode="#,##0_);[Red]\(#,##0\)" sourceLinked="0"/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8410355310437945E-2"/>
                  <c:y val="-4.372907367590964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0" dirty="0" smtClean="0">
                        <a:solidFill>
                          <a:srgbClr val="0070C0"/>
                        </a:solidFill>
                      </a:rPr>
                      <a:t>1,136,000</a:t>
                    </a:r>
                    <a:endParaRPr lang="en-US" alt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0551451185204474E-2"/>
                  <c:y val="5.1873321264957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0070C0"/>
                    </a:solidFill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Sheet1!$C$2:$C$18</c:f>
              <c:numCache>
                <c:formatCode>#,##0</c:formatCode>
                <c:ptCount val="17"/>
                <c:pt idx="0">
                  <c:v>694628</c:v>
                </c:pt>
                <c:pt idx="1">
                  <c:v>722229</c:v>
                </c:pt>
                <c:pt idx="2">
                  <c:v>773868</c:v>
                </c:pt>
                <c:pt idx="3">
                  <c:v>795558</c:v>
                </c:pt>
                <c:pt idx="4">
                  <c:v>832305</c:v>
                </c:pt>
                <c:pt idx="5">
                  <c:v>865241</c:v>
                </c:pt>
                <c:pt idx="6">
                  <c:v>910049</c:v>
                </c:pt>
                <c:pt idx="7">
                  <c:v>956515</c:v>
                </c:pt>
                <c:pt idx="8">
                  <c:v>978499</c:v>
                </c:pt>
                <c:pt idx="9">
                  <c:v>981625</c:v>
                </c:pt>
                <c:pt idx="10">
                  <c:v>1042111</c:v>
                </c:pt>
                <c:pt idx="11">
                  <c:v>1080952</c:v>
                </c:pt>
                <c:pt idx="12">
                  <c:v>1163500</c:v>
                </c:pt>
                <c:pt idx="13" formatCode="?&quot;(e)&quot;">
                  <c:v>1164655.4850000001</c:v>
                </c:pt>
                <c:pt idx="14" formatCode="?&quot;(e)&quot;">
                  <c:v>1205418.4269750002</c:v>
                </c:pt>
                <c:pt idx="15" formatCode="?&quot;(e)&quot;">
                  <c:v>1247608.0719191253</c:v>
                </c:pt>
                <c:pt idx="16" formatCode="?&quot;(e)&quot;">
                  <c:v>1291274.3544362946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936576"/>
        <c:axId val="306936016"/>
      </c:lineChart>
      <c:catAx>
        <c:axId val="29195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306935456"/>
        <c:crosses val="autoZero"/>
        <c:auto val="1"/>
        <c:lblAlgn val="ctr"/>
        <c:lblOffset val="100"/>
        <c:noMultiLvlLbl val="0"/>
      </c:catAx>
      <c:valAx>
        <c:axId val="306935456"/>
        <c:scaling>
          <c:orientation val="minMax"/>
        </c:scaling>
        <c:delete val="0"/>
        <c:axPos val="l"/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291953264"/>
        <c:crosses val="autoZero"/>
        <c:crossBetween val="between"/>
      </c:valAx>
      <c:valAx>
        <c:axId val="306936016"/>
        <c:scaling>
          <c:orientation val="minMax"/>
          <c:max val="1300000"/>
          <c:min val="4000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306936576"/>
        <c:crosses val="max"/>
        <c:crossBetween val="between"/>
        <c:minorUnit val="1"/>
      </c:valAx>
      <c:catAx>
        <c:axId val="306936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69360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7.8422152963896555E-2"/>
          <c:y val="2.4433831970739634E-2"/>
          <c:w val="0.4571983073491101"/>
          <c:h val="7.5084794499957516E-2"/>
        </c:manualLayout>
      </c:layout>
      <c:overlay val="0"/>
      <c:txPr>
        <a:bodyPr/>
        <a:lstStyle/>
        <a:p>
          <a:pPr>
            <a:defRPr sz="10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동남아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0.39</c:v>
                </c:pt>
                <c:pt idx="1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유럽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0.17</c:v>
                </c:pt>
                <c:pt idx="1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중국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0.15</c:v>
                </c:pt>
                <c:pt idx="1">
                  <c:v>0.18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남태평양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>
                  <c:v>0.12</c:v>
                </c:pt>
                <c:pt idx="1">
                  <c:v>0.12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미주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Sheet1!$F$2:$F$3</c:f>
              <c:numCache>
                <c:formatCode>0%</c:formatCode>
                <c:ptCount val="2"/>
                <c:pt idx="0">
                  <c:v>0.08</c:v>
                </c:pt>
                <c:pt idx="1">
                  <c:v>0.09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일본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Sheet1!$G$2:$G$3</c:f>
              <c:numCache>
                <c:formatCode>0%</c:formatCode>
                <c:ptCount val="2"/>
                <c:pt idx="0">
                  <c:v>0.08</c:v>
                </c:pt>
                <c:pt idx="1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147936"/>
        <c:axId val="599148496"/>
      </c:barChart>
      <c:catAx>
        <c:axId val="59914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599148496"/>
        <c:crosses val="autoZero"/>
        <c:auto val="1"/>
        <c:lblAlgn val="ctr"/>
        <c:lblOffset val="100"/>
        <c:noMultiLvlLbl val="0"/>
      </c:catAx>
      <c:valAx>
        <c:axId val="5991484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599147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35142882758081E-2"/>
          <c:y val="0.15191947899203276"/>
          <c:w val="0.88128787779288487"/>
          <c:h val="0.6641411566397339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주가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Sheet1!$A$2:$A$85</c:f>
              <c:numCache>
                <c:formatCode>mmm\-yy</c:formatCode>
                <c:ptCount val="8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</c:numCache>
            </c:numRef>
          </c:cat>
          <c:val>
            <c:numRef>
              <c:f>Sheet1!$C$2:$C$85</c:f>
              <c:numCache>
                <c:formatCode>_(* #,##0_);_(* \(#,##0\);_(* "-"_);_(@_)</c:formatCode>
                <c:ptCount val="84"/>
                <c:pt idx="0">
                  <c:v>26150</c:v>
                </c:pt>
                <c:pt idx="1">
                  <c:v>31500</c:v>
                </c:pt>
                <c:pt idx="2">
                  <c:v>39900</c:v>
                </c:pt>
                <c:pt idx="3">
                  <c:v>38500</c:v>
                </c:pt>
                <c:pt idx="4">
                  <c:v>41500</c:v>
                </c:pt>
                <c:pt idx="5">
                  <c:v>48400</c:v>
                </c:pt>
                <c:pt idx="6">
                  <c:v>57900</c:v>
                </c:pt>
                <c:pt idx="7">
                  <c:v>56500</c:v>
                </c:pt>
                <c:pt idx="8">
                  <c:v>56000</c:v>
                </c:pt>
                <c:pt idx="9">
                  <c:v>53900</c:v>
                </c:pt>
                <c:pt idx="10">
                  <c:v>50900</c:v>
                </c:pt>
                <c:pt idx="11">
                  <c:v>52900</c:v>
                </c:pt>
                <c:pt idx="12">
                  <c:v>49600</c:v>
                </c:pt>
                <c:pt idx="13">
                  <c:v>44050</c:v>
                </c:pt>
                <c:pt idx="14">
                  <c:v>34150</c:v>
                </c:pt>
                <c:pt idx="15">
                  <c:v>35500</c:v>
                </c:pt>
                <c:pt idx="16">
                  <c:v>32600</c:v>
                </c:pt>
                <c:pt idx="17">
                  <c:v>23500</c:v>
                </c:pt>
                <c:pt idx="18">
                  <c:v>17950</c:v>
                </c:pt>
                <c:pt idx="19">
                  <c:v>15600</c:v>
                </c:pt>
                <c:pt idx="20">
                  <c:v>15550</c:v>
                </c:pt>
                <c:pt idx="21">
                  <c:v>9050</c:v>
                </c:pt>
                <c:pt idx="22">
                  <c:v>6800</c:v>
                </c:pt>
                <c:pt idx="23">
                  <c:v>10300</c:v>
                </c:pt>
                <c:pt idx="24">
                  <c:v>8200</c:v>
                </c:pt>
                <c:pt idx="25">
                  <c:v>11600</c:v>
                </c:pt>
                <c:pt idx="26">
                  <c:v>15700</c:v>
                </c:pt>
                <c:pt idx="27">
                  <c:v>14500</c:v>
                </c:pt>
                <c:pt idx="28">
                  <c:v>15050</c:v>
                </c:pt>
                <c:pt idx="29">
                  <c:v>14550</c:v>
                </c:pt>
                <c:pt idx="30">
                  <c:v>18550</c:v>
                </c:pt>
                <c:pt idx="31">
                  <c:v>15500</c:v>
                </c:pt>
                <c:pt idx="32">
                  <c:v>17950</c:v>
                </c:pt>
                <c:pt idx="33">
                  <c:v>18400</c:v>
                </c:pt>
                <c:pt idx="34">
                  <c:v>24300</c:v>
                </c:pt>
                <c:pt idx="35">
                  <c:v>27900</c:v>
                </c:pt>
                <c:pt idx="36">
                  <c:v>27500</c:v>
                </c:pt>
                <c:pt idx="37">
                  <c:v>25750</c:v>
                </c:pt>
                <c:pt idx="38">
                  <c:v>30000</c:v>
                </c:pt>
                <c:pt idx="39">
                  <c:v>31450</c:v>
                </c:pt>
                <c:pt idx="40">
                  <c:v>28100</c:v>
                </c:pt>
                <c:pt idx="41">
                  <c:v>35600</c:v>
                </c:pt>
                <c:pt idx="42">
                  <c:v>36000</c:v>
                </c:pt>
                <c:pt idx="43">
                  <c:v>30700</c:v>
                </c:pt>
                <c:pt idx="44">
                  <c:v>35400</c:v>
                </c:pt>
                <c:pt idx="45">
                  <c:v>36400</c:v>
                </c:pt>
                <c:pt idx="46">
                  <c:v>34350</c:v>
                </c:pt>
                <c:pt idx="47">
                  <c:v>35500</c:v>
                </c:pt>
                <c:pt idx="48">
                  <c:v>38900</c:v>
                </c:pt>
                <c:pt idx="49">
                  <c:v>34600</c:v>
                </c:pt>
                <c:pt idx="50">
                  <c:v>34550</c:v>
                </c:pt>
                <c:pt idx="51">
                  <c:v>34200</c:v>
                </c:pt>
                <c:pt idx="52">
                  <c:v>38900</c:v>
                </c:pt>
                <c:pt idx="53">
                  <c:v>38000</c:v>
                </c:pt>
                <c:pt idx="54">
                  <c:v>40050</c:v>
                </c:pt>
                <c:pt idx="55">
                  <c:v>36950</c:v>
                </c:pt>
                <c:pt idx="56">
                  <c:v>27000</c:v>
                </c:pt>
                <c:pt idx="57">
                  <c:v>27250</c:v>
                </c:pt>
                <c:pt idx="58">
                  <c:v>24800</c:v>
                </c:pt>
                <c:pt idx="59">
                  <c:v>24100</c:v>
                </c:pt>
                <c:pt idx="60">
                  <c:v>29800</c:v>
                </c:pt>
                <c:pt idx="61">
                  <c:v>29350</c:v>
                </c:pt>
                <c:pt idx="62">
                  <c:v>30000</c:v>
                </c:pt>
                <c:pt idx="63">
                  <c:v>32700</c:v>
                </c:pt>
                <c:pt idx="64">
                  <c:v>21700</c:v>
                </c:pt>
                <c:pt idx="65">
                  <c:v>19800</c:v>
                </c:pt>
                <c:pt idx="66">
                  <c:v>19550</c:v>
                </c:pt>
                <c:pt idx="67">
                  <c:v>20800</c:v>
                </c:pt>
                <c:pt idx="68">
                  <c:v>25300</c:v>
                </c:pt>
                <c:pt idx="69">
                  <c:v>30750</c:v>
                </c:pt>
                <c:pt idx="70">
                  <c:v>28450</c:v>
                </c:pt>
                <c:pt idx="71">
                  <c:v>30100</c:v>
                </c:pt>
                <c:pt idx="72">
                  <c:v>31500</c:v>
                </c:pt>
                <c:pt idx="73">
                  <c:v>29200</c:v>
                </c:pt>
                <c:pt idx="74">
                  <c:v>28200</c:v>
                </c:pt>
                <c:pt idx="75">
                  <c:v>26350</c:v>
                </c:pt>
                <c:pt idx="76">
                  <c:v>29050</c:v>
                </c:pt>
                <c:pt idx="77">
                  <c:v>26600</c:v>
                </c:pt>
                <c:pt idx="78">
                  <c:v>28650</c:v>
                </c:pt>
                <c:pt idx="79">
                  <c:v>23950</c:v>
                </c:pt>
                <c:pt idx="80">
                  <c:v>24450</c:v>
                </c:pt>
                <c:pt idx="81">
                  <c:v>22400</c:v>
                </c:pt>
                <c:pt idx="82">
                  <c:v>22100</c:v>
                </c:pt>
                <c:pt idx="83">
                  <c:v>22950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837824"/>
        <c:axId val="295838384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총출국자수(천명)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Sheet1!$A$2:$A$85</c:f>
              <c:numCache>
                <c:formatCode>mmm\-yy</c:formatCode>
                <c:ptCount val="8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</c:numCache>
            </c:numRef>
          </c:cat>
          <c:val>
            <c:numRef>
              <c:f>Sheet1!$B$2:$B$85</c:f>
              <c:numCache>
                <c:formatCode>#,##0,</c:formatCode>
                <c:ptCount val="84"/>
                <c:pt idx="0">
                  <c:v>1281530</c:v>
                </c:pt>
                <c:pt idx="1">
                  <c:v>982591</c:v>
                </c:pt>
                <c:pt idx="2">
                  <c:v>1046055</c:v>
                </c:pt>
                <c:pt idx="3">
                  <c:v>989018</c:v>
                </c:pt>
                <c:pt idx="4">
                  <c:v>1107498</c:v>
                </c:pt>
                <c:pt idx="5">
                  <c:v>1064076</c:v>
                </c:pt>
                <c:pt idx="6">
                  <c:v>1297398</c:v>
                </c:pt>
                <c:pt idx="7">
                  <c:v>1308664</c:v>
                </c:pt>
                <c:pt idx="8">
                  <c:v>1015650</c:v>
                </c:pt>
                <c:pt idx="9">
                  <c:v>1078092</c:v>
                </c:pt>
                <c:pt idx="10">
                  <c:v>1072557</c:v>
                </c:pt>
                <c:pt idx="11">
                  <c:v>1081848</c:v>
                </c:pt>
                <c:pt idx="12">
                  <c:v>1322909</c:v>
                </c:pt>
                <c:pt idx="13">
                  <c:v>1132463</c:v>
                </c:pt>
                <c:pt idx="14">
                  <c:v>983589</c:v>
                </c:pt>
                <c:pt idx="15">
                  <c:v>1026750</c:v>
                </c:pt>
                <c:pt idx="16">
                  <c:v>1099977</c:v>
                </c:pt>
                <c:pt idx="17">
                  <c:v>1004715</c:v>
                </c:pt>
                <c:pt idx="18">
                  <c:v>1135843</c:v>
                </c:pt>
                <c:pt idx="19">
                  <c:v>1163809</c:v>
                </c:pt>
                <c:pt idx="20">
                  <c:v>818747</c:v>
                </c:pt>
                <c:pt idx="21">
                  <c:v>932716</c:v>
                </c:pt>
                <c:pt idx="22">
                  <c:v>707012</c:v>
                </c:pt>
                <c:pt idx="23">
                  <c:v>667564</c:v>
                </c:pt>
                <c:pt idx="24">
                  <c:v>812901</c:v>
                </c:pt>
                <c:pt idx="25">
                  <c:v>753642</c:v>
                </c:pt>
                <c:pt idx="26">
                  <c:v>702043</c:v>
                </c:pt>
                <c:pt idx="27">
                  <c:v>734681</c:v>
                </c:pt>
                <c:pt idx="28">
                  <c:v>737396</c:v>
                </c:pt>
                <c:pt idx="29">
                  <c:v>731137</c:v>
                </c:pt>
                <c:pt idx="30">
                  <c:v>996695</c:v>
                </c:pt>
                <c:pt idx="31">
                  <c:v>1041527</c:v>
                </c:pt>
                <c:pt idx="32">
                  <c:v>658487</c:v>
                </c:pt>
                <c:pt idx="33">
                  <c:v>714880</c:v>
                </c:pt>
                <c:pt idx="34">
                  <c:v>721940</c:v>
                </c:pt>
                <c:pt idx="35">
                  <c:v>888782</c:v>
                </c:pt>
                <c:pt idx="36">
                  <c:v>1118261</c:v>
                </c:pt>
                <c:pt idx="37">
                  <c:v>908103</c:v>
                </c:pt>
                <c:pt idx="38">
                  <c:v>950185</c:v>
                </c:pt>
                <c:pt idx="39">
                  <c:v>935904</c:v>
                </c:pt>
                <c:pt idx="40">
                  <c:v>1023815</c:v>
                </c:pt>
                <c:pt idx="41">
                  <c:v>997597</c:v>
                </c:pt>
                <c:pt idx="42">
                  <c:v>1223723</c:v>
                </c:pt>
                <c:pt idx="43">
                  <c:v>1235742</c:v>
                </c:pt>
                <c:pt idx="44">
                  <c:v>1013123</c:v>
                </c:pt>
                <c:pt idx="45">
                  <c:v>1055581</c:v>
                </c:pt>
                <c:pt idx="46">
                  <c:v>1004902</c:v>
                </c:pt>
                <c:pt idx="47">
                  <c:v>1021428</c:v>
                </c:pt>
                <c:pt idx="48">
                  <c:v>1268007</c:v>
                </c:pt>
                <c:pt idx="49">
                  <c:v>1091628</c:v>
                </c:pt>
                <c:pt idx="50">
                  <c:v>868694</c:v>
                </c:pt>
                <c:pt idx="51">
                  <c:v>867487</c:v>
                </c:pt>
                <c:pt idx="52">
                  <c:v>1014409</c:v>
                </c:pt>
                <c:pt idx="53">
                  <c:v>1053658</c:v>
                </c:pt>
                <c:pt idx="54">
                  <c:v>1241629</c:v>
                </c:pt>
                <c:pt idx="55">
                  <c:v>1247222</c:v>
                </c:pt>
                <c:pt idx="56">
                  <c:v>1013507</c:v>
                </c:pt>
                <c:pt idx="57">
                  <c:v>1032589</c:v>
                </c:pt>
                <c:pt idx="58">
                  <c:v>974255</c:v>
                </c:pt>
                <c:pt idx="59">
                  <c:v>1020648</c:v>
                </c:pt>
                <c:pt idx="60">
                  <c:v>1200782</c:v>
                </c:pt>
                <c:pt idx="61">
                  <c:v>1150334</c:v>
                </c:pt>
                <c:pt idx="62">
                  <c:v>1018952</c:v>
                </c:pt>
                <c:pt idx="63">
                  <c:v>1018645</c:v>
                </c:pt>
                <c:pt idx="64">
                  <c:v>1096950</c:v>
                </c:pt>
                <c:pt idx="65">
                  <c:v>1109273</c:v>
                </c:pt>
                <c:pt idx="66">
                  <c:v>1305418</c:v>
                </c:pt>
                <c:pt idx="67">
                  <c:v>1334651</c:v>
                </c:pt>
                <c:pt idx="68">
                  <c:v>1059709</c:v>
                </c:pt>
                <c:pt idx="69">
                  <c:v>1154742</c:v>
                </c:pt>
                <c:pt idx="70">
                  <c:v>1117550</c:v>
                </c:pt>
                <c:pt idx="71">
                  <c:v>1169970</c:v>
                </c:pt>
                <c:pt idx="72">
                  <c:v>1425900</c:v>
                </c:pt>
                <c:pt idx="73">
                  <c:v>1184807</c:v>
                </c:pt>
                <c:pt idx="74">
                  <c:v>1113946</c:v>
                </c:pt>
                <c:pt idx="75">
                  <c:v>1097420</c:v>
                </c:pt>
                <c:pt idx="76">
                  <c:v>1185405</c:v>
                </c:pt>
                <c:pt idx="77">
                  <c:v>1221491</c:v>
                </c:pt>
                <c:pt idx="78">
                  <c:v>1417422</c:v>
                </c:pt>
                <c:pt idx="79">
                  <c:v>1407186</c:v>
                </c:pt>
                <c:pt idx="80">
                  <c:v>1195238</c:v>
                </c:pt>
                <c:pt idx="81">
                  <c:v>1239143</c:v>
                </c:pt>
                <c:pt idx="82">
                  <c:v>1154064</c:v>
                </c:pt>
                <c:pt idx="83">
                  <c:v>1204463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839504"/>
        <c:axId val="295838944"/>
      </c:lineChart>
      <c:dateAx>
        <c:axId val="29583782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295838384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295838384"/>
        <c:scaling>
          <c:orientation val="minMax"/>
        </c:scaling>
        <c:delete val="0"/>
        <c:axPos val="r"/>
        <c:minorGridlines>
          <c:spPr>
            <a:ln>
              <a:solidFill>
                <a:schemeClr val="bg1"/>
              </a:solidFill>
            </a:ln>
          </c:spPr>
        </c:minorGridlines>
        <c:numFmt formatCode="_(* #,##0_);_(* \(#,##0\);_(* &quot;-&quot;_);_(@_)" sourceLinked="1"/>
        <c:majorTickMark val="in"/>
        <c:minorTickMark val="none"/>
        <c:tickLblPos val="nextTo"/>
        <c:crossAx val="295837824"/>
        <c:crosses val="max"/>
        <c:crossBetween val="between"/>
        <c:majorUnit val="20000"/>
      </c:valAx>
      <c:valAx>
        <c:axId val="295838944"/>
        <c:scaling>
          <c:orientation val="minMax"/>
        </c:scaling>
        <c:delete val="0"/>
        <c:axPos val="l"/>
        <c:numFmt formatCode="#,##0," sourceLinked="1"/>
        <c:majorTickMark val="out"/>
        <c:minorTickMark val="none"/>
        <c:tickLblPos val="nextTo"/>
        <c:crossAx val="295839504"/>
        <c:crosses val="autoZero"/>
        <c:crossBetween val="between"/>
      </c:valAx>
      <c:dateAx>
        <c:axId val="2958395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95838944"/>
        <c:crosses val="autoZero"/>
        <c:auto val="1"/>
        <c:lblOffset val="100"/>
        <c:baseTimeUnit val="months"/>
        <c:majorUnit val="1"/>
        <c:minorUnit val="1"/>
      </c:date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ko-KR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1E03E5"/>
                </a:solidFill>
              </a:defRPr>
            </a:pPr>
            <a:endParaRPr lang="ko-KR"/>
          </a:p>
        </c:txPr>
      </c:legendEntry>
      <c:layout>
        <c:manualLayout>
          <c:xMode val="edge"/>
          <c:yMode val="edge"/>
          <c:x val="7.7876370995511049E-2"/>
          <c:y val="5.7978546687762533E-2"/>
          <c:w val="0.15387733262676659"/>
          <c:h val="0.177933328728206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ko-K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매출비중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2.2340249624437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2" formatCode="0.0">
                  <c:v>43.9</c:v>
                </c:pt>
                <c:pt idx="3" formatCode="0.0">
                  <c:v>46.4</c:v>
                </c:pt>
                <c:pt idx="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모객비중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8261085294565753E-17"/>
                  <c:y val="0.24759628617038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063624561843791E-2"/>
                  <c:y val="0.32770096699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70124812218768E-2"/>
                  <c:y val="0.32041872327932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6063624561843791E-2"/>
                  <c:y val="0.37867667296647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28.7</c:v>
                </c:pt>
                <c:pt idx="1">
                  <c:v>34.4</c:v>
                </c:pt>
                <c:pt idx="2" formatCode="0.0">
                  <c:v>43.5</c:v>
                </c:pt>
                <c:pt idx="3" formatCode="0.0_ ">
                  <c:v>45.075366063738159</c:v>
                </c:pt>
                <c:pt idx="4">
                  <c:v>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79472"/>
        <c:axId val="292680032"/>
      </c:barChart>
      <c:catAx>
        <c:axId val="29267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292680032"/>
        <c:crosses val="autoZero"/>
        <c:auto val="1"/>
        <c:lblAlgn val="ctr"/>
        <c:lblOffset val="100"/>
        <c:noMultiLvlLbl val="0"/>
      </c:catAx>
      <c:valAx>
        <c:axId val="292680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29267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32412370847684"/>
          <c:y val="6.3492945228307965E-2"/>
          <c:w val="0.85693227372884495"/>
          <c:h val="0.76053716253749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매출비중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2046161537606933E-2"/>
                  <c:y val="4.938340184423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2">
                  <c:v>33.1</c:v>
                </c:pt>
                <c:pt idx="3">
                  <c:v>31.4</c:v>
                </c:pt>
                <c:pt idx="4">
                  <c:v>31.1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모객비중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3069242306410396E-2"/>
                  <c:y val="0.225752694145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394882050142578E-2"/>
                  <c:y val="0.23986223752916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720521793874754E-2"/>
                  <c:y val="0.21164315076102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720521793874754E-2"/>
                  <c:y val="0.23280746583712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52.4</c:v>
                </c:pt>
                <c:pt idx="1">
                  <c:v>40.5</c:v>
                </c:pt>
                <c:pt idx="2">
                  <c:v>31.2</c:v>
                </c:pt>
                <c:pt idx="3" formatCode="0.0_ ">
                  <c:v>29.3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381536"/>
        <c:axId val="179382096"/>
      </c:barChart>
      <c:catAx>
        <c:axId val="17938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179382096"/>
        <c:crosses val="autoZero"/>
        <c:auto val="1"/>
        <c:lblAlgn val="ctr"/>
        <c:lblOffset val="100"/>
        <c:noMultiLvlLbl val="0"/>
      </c:catAx>
      <c:valAx>
        <c:axId val="179382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17938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거래처비중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1023080768803399E-2"/>
                  <c:y val="5.144104358774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697441025071289E-2"/>
                  <c:y val="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417962818946045E-2"/>
                  <c:y val="0.33804114357663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2" formatCode="0.0">
                  <c:v>23</c:v>
                </c:pt>
                <c:pt idx="3" formatCode="0.0">
                  <c:v>22.2</c:v>
                </c:pt>
                <c:pt idx="4">
                  <c:v>29.3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모객비중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4834578565344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371801281339112E-2"/>
                  <c:y val="2.939488205014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697441025071289E-2"/>
                  <c:y val="0.3159949820390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487205125356446E-3"/>
                  <c:y val="4.4091744435803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18.600000000000001</c:v>
                </c:pt>
                <c:pt idx="1">
                  <c:v>25</c:v>
                </c:pt>
                <c:pt idx="2" formatCode="0.0">
                  <c:v>25.3</c:v>
                </c:pt>
                <c:pt idx="3" formatCode="0.0_ ">
                  <c:v>25.6</c:v>
                </c:pt>
                <c:pt idx="4">
                  <c:v>28.6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9424"/>
        <c:axId val="171579984"/>
      </c:barChart>
      <c:catAx>
        <c:axId val="1715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171579984"/>
        <c:crosses val="autoZero"/>
        <c:auto val="1"/>
        <c:lblAlgn val="ctr"/>
        <c:lblOffset val="100"/>
        <c:noMultiLvlLbl val="0"/>
      </c:catAx>
      <c:valAx>
        <c:axId val="171579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17157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1794174308153"/>
          <c:y val="8.0476777065427357E-2"/>
          <c:w val="0.82595964379738962"/>
          <c:h val="0.7630742741958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패키지 MS(좌)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467919204362138E-2"/>
                  <c:y val="0.1218098470261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218098470261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935838408724496E-3"/>
                  <c:y val="0.1481471112479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0807515226171966E-3"/>
                  <c:y val="0.11522553097065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371288327946087E-2"/>
                  <c:y val="4.4059651153730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961346001854765E-2"/>
                  <c:y val="0.10019785393871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984148851048627E-2"/>
                  <c:y val="7.511631919322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7689715839159039E-3"/>
                  <c:y val="9.9833591202039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709173748461499E-2"/>
                  <c:y val="0.11309119647369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864553180139817E-2"/>
                  <c:y val="0.12369349614310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4860709068531009E-2"/>
                  <c:y val="9.895479691448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0199203772172269E-2"/>
                  <c:y val="6.7147897906254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_-* #,##0.0_-;\-* #,##0.0_-;_-* "-"_-;_-@_-</c:formatCode>
                <c:ptCount val="11"/>
                <c:pt idx="0">
                  <c:v>2.37</c:v>
                </c:pt>
                <c:pt idx="1">
                  <c:v>3.39</c:v>
                </c:pt>
                <c:pt idx="2">
                  <c:v>4.7</c:v>
                </c:pt>
                <c:pt idx="3">
                  <c:v>4.74</c:v>
                </c:pt>
                <c:pt idx="4">
                  <c:v>4.04</c:v>
                </c:pt>
                <c:pt idx="5">
                  <c:v>5.9</c:v>
                </c:pt>
                <c:pt idx="6">
                  <c:v>6.2</c:v>
                </c:pt>
                <c:pt idx="7">
                  <c:v>7.0601809727675064</c:v>
                </c:pt>
                <c:pt idx="8">
                  <c:v>7</c:v>
                </c:pt>
                <c:pt idx="9">
                  <c:v>7.8571428571428603</c:v>
                </c:pt>
                <c:pt idx="10">
                  <c:v>8.9285714285714288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티켓 MS(좌)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1193337294292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0864121491518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67919204362138E-2"/>
                  <c:y val="0.11193337294292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9087470055814258E-3"/>
                  <c:y val="1.835310945135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397754216655206E-3"/>
                  <c:y val="4.4059651153730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_-* #,##0.0_-;\-* #,##0.0_-;_-* "-"_-;_-@_-</c:formatCode>
                <c:ptCount val="11"/>
                <c:pt idx="0">
                  <c:v>2.04</c:v>
                </c:pt>
                <c:pt idx="1">
                  <c:v>2.02</c:v>
                </c:pt>
                <c:pt idx="2">
                  <c:v>2</c:v>
                </c:pt>
                <c:pt idx="3">
                  <c:v>1.95</c:v>
                </c:pt>
                <c:pt idx="4">
                  <c:v>2.44</c:v>
                </c:pt>
                <c:pt idx="5">
                  <c:v>2.4900000000000002</c:v>
                </c:pt>
                <c:pt idx="6">
                  <c:v>2.8</c:v>
                </c:pt>
                <c:pt idx="7">
                  <c:v>3.0505665239340694</c:v>
                </c:pt>
                <c:pt idx="8">
                  <c:v>2.9</c:v>
                </c:pt>
                <c:pt idx="9">
                  <c:v>3.1428571428571397</c:v>
                </c:pt>
                <c:pt idx="10">
                  <c:v>3.5714285714285712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758688"/>
        <c:axId val="29275924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시장점유율(우)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1073174216556E-2"/>
                  <c:y val="-6.399983202217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693544291943863E-2"/>
                  <c:y val="-6.044402138917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889194598023066E-2"/>
                  <c:y val="-5.7283518575548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498135335181109E-2"/>
                  <c:y val="-6.044402138917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6628407973022936E-2"/>
                  <c:y val="-5.333296004927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563271654102022E-2"/>
                  <c:y val="-7.466614406898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7432999016260181E-2"/>
                  <c:y val="-7.752708642459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4368104046655716E-2"/>
                  <c:y val="-8.8888266748789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4183474969229979E-2"/>
                  <c:y val="-0.116625296363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3506240869929061E-2"/>
                  <c:y val="-0.10248889680428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3986522363627E-2"/>
                  <c:y val="-8.8352497245071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661382950349531E-2"/>
                  <c:y val="-6.7147897906254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rgbClr val="B5444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Sheet1!$D$2:$D$12</c:f>
              <c:numCache>
                <c:formatCode>_-* #,##0.0_-;\-* #,##0.0_-;_-* "-"_-;_-@_-</c:formatCode>
                <c:ptCount val="11"/>
                <c:pt idx="0">
                  <c:v>4.41</c:v>
                </c:pt>
                <c:pt idx="1">
                  <c:v>5.41</c:v>
                </c:pt>
                <c:pt idx="2">
                  <c:v>6.7</c:v>
                </c:pt>
                <c:pt idx="3">
                  <c:v>6.69</c:v>
                </c:pt>
                <c:pt idx="4">
                  <c:v>6.48</c:v>
                </c:pt>
                <c:pt idx="5">
                  <c:v>8.39</c:v>
                </c:pt>
                <c:pt idx="6">
                  <c:v>9</c:v>
                </c:pt>
                <c:pt idx="7">
                  <c:v>10.110747496701576</c:v>
                </c:pt>
                <c:pt idx="8">
                  <c:v>9.9</c:v>
                </c:pt>
                <c:pt idx="9">
                  <c:v>11</c:v>
                </c:pt>
                <c:pt idx="10">
                  <c:v>12.5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760368"/>
        <c:axId val="292759808"/>
      </c:lineChart>
      <c:catAx>
        <c:axId val="29275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292759248"/>
        <c:crosses val="autoZero"/>
        <c:auto val="1"/>
        <c:lblAlgn val="ctr"/>
        <c:lblOffset val="100"/>
        <c:noMultiLvlLbl val="0"/>
      </c:catAx>
      <c:valAx>
        <c:axId val="292759248"/>
        <c:scaling>
          <c:orientation val="minMax"/>
        </c:scaling>
        <c:delete val="0"/>
        <c:axPos val="l"/>
        <c:numFmt formatCode="_-* #,##0.0_-;\-* #,##0.0_-;_-* &quot;-&quot;_-;_-@_-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292758688"/>
        <c:crosses val="autoZero"/>
        <c:crossBetween val="between"/>
        <c:majorUnit val="1"/>
      </c:valAx>
      <c:valAx>
        <c:axId val="292759808"/>
        <c:scaling>
          <c:orientation val="minMax"/>
        </c:scaling>
        <c:delete val="0"/>
        <c:axPos val="r"/>
        <c:numFmt formatCode="_-* #,##0.0_-;\-* #,##0.0_-;_-* &quot;-&quot;_-;_-@_-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292760368"/>
        <c:crosses val="max"/>
        <c:crossBetween val="between"/>
      </c:valAx>
      <c:catAx>
        <c:axId val="292760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27598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2131688875630767"/>
          <c:y val="2.3301604188247151E-2"/>
          <c:w val="0.31588124306986043"/>
          <c:h val="0.20273497972341725"/>
        </c:manualLayout>
      </c:layout>
      <c:overlay val="0"/>
      <c:txPr>
        <a:bodyPr/>
        <a:lstStyle/>
        <a:p>
          <a:pPr>
            <a:defRPr sz="9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39623607092286E-2"/>
          <c:y val="3.4839099474631416E-2"/>
          <c:w val="0.88753316332420107"/>
          <c:h val="0.89163990597164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방문객 (Total) 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>
                        <a:solidFill>
                          <a:schemeClr val="tx1"/>
                        </a:solidFill>
                      </a:rPr>
                      <a:t>6,891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mtClean="0">
                        <a:solidFill>
                          <a:schemeClr val="tx1"/>
                        </a:solidFill>
                      </a:rPr>
                      <a:t>7,818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mtClean="0">
                        <a:solidFill>
                          <a:schemeClr val="tx1"/>
                        </a:solidFill>
                      </a:rPr>
                      <a:t>8,798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mtClean="0">
                        <a:solidFill>
                          <a:schemeClr val="tx1"/>
                        </a:solidFill>
                      </a:rPr>
                      <a:t>9,795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dirty="0" smtClean="0">
                        <a:solidFill>
                          <a:schemeClr val="tx1"/>
                        </a:solidFill>
                      </a:rPr>
                      <a:t>11,140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813004063288802E-3"/>
                  <c:y val="-3.3332572195857997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>
                        <a:solidFill>
                          <a:schemeClr val="tx1"/>
                        </a:solidFill>
                      </a:rPr>
                      <a:t>12,176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en-US" dirty="0" smtClean="0">
                        <a:solidFill>
                          <a:schemeClr val="tx1"/>
                        </a:solidFill>
                      </a:rPr>
                      <a:t>14,733(e)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en-US" dirty="0" smtClean="0">
                        <a:solidFill>
                          <a:schemeClr val="tx1"/>
                        </a:solidFill>
                      </a:rPr>
                      <a:t>16,943(e)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#,</c:formatCode>
                <c:ptCount val="8"/>
                <c:pt idx="0">
                  <c:v>6890841</c:v>
                </c:pt>
                <c:pt idx="1">
                  <c:v>7817533</c:v>
                </c:pt>
                <c:pt idx="2">
                  <c:v>8797658</c:v>
                </c:pt>
                <c:pt idx="3">
                  <c:v>9794796</c:v>
                </c:pt>
                <c:pt idx="4">
                  <c:v>11140028</c:v>
                </c:pt>
                <c:pt idx="5">
                  <c:v>12175550</c:v>
                </c:pt>
                <c:pt idx="6">
                  <c:v>14733000</c:v>
                </c:pt>
                <c:pt idx="7">
                  <c:v>16943000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관광객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9.1626008126577466E-3"/>
                  <c:y val="3.3332572195857997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smtClean="0">
                        <a:solidFill>
                          <a:schemeClr val="tx1"/>
                        </a:solidFill>
                      </a:rPr>
                      <a:t>4,642</a:t>
                    </a:r>
                    <a:endParaRPr lang="en-US" alt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81300406328852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smtClean="0">
                        <a:solidFill>
                          <a:schemeClr val="tx1"/>
                        </a:solidFill>
                      </a:rPr>
                      <a:t>5,685</a:t>
                    </a:r>
                    <a:endParaRPr lang="en-US" alt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626008126577604E-3"/>
                  <c:y val="-3.3332572195858604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smtClean="0">
                        <a:solidFill>
                          <a:schemeClr val="tx1"/>
                        </a:solidFill>
                      </a:rPr>
                      <a:t>6,367</a:t>
                    </a:r>
                    <a:endParaRPr lang="en-US" alt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626008126577604E-3"/>
                  <c:y val="6.1109009755910993E-17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smtClean="0">
                        <a:solidFill>
                          <a:schemeClr val="tx1"/>
                        </a:solidFill>
                      </a:rPr>
                      <a:t>7,203</a:t>
                    </a:r>
                    <a:endParaRPr lang="en-US" alt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689700948100721E-2"/>
                  <c:y val="1.333302887834313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>
                        <a:solidFill>
                          <a:schemeClr val="tx1"/>
                        </a:solidFill>
                      </a:rPr>
                      <a:t>8,657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21680108354356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>
                        <a:solidFill>
                          <a:schemeClr val="tx1"/>
                        </a:solidFill>
                      </a:rPr>
                      <a:t>9,076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5960702302530322E-2"/>
                  <c:y val="9.9997716587573986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>
                        <a:solidFill>
                          <a:schemeClr val="tx1"/>
                        </a:solidFill>
                      </a:rPr>
                      <a:t>10,198(e)</a:t>
                    </a:r>
                    <a:endParaRPr lang="en-US" alt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906381787539135E-2"/>
                  <c:y val="9.9995091975590058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 dirty="0" smtClean="0">
                        <a:solidFill>
                          <a:schemeClr val="tx1"/>
                        </a:solidFill>
                      </a:rPr>
                      <a:t>11,386(e)</a:t>
                    </a:r>
                    <a:endParaRPr lang="en-US" alt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#,</c:formatCode>
                <c:ptCount val="8"/>
                <c:pt idx="0">
                  <c:v>4641804</c:v>
                </c:pt>
                <c:pt idx="1">
                  <c:v>5685292</c:v>
                </c:pt>
                <c:pt idx="2">
                  <c:v>6366966</c:v>
                </c:pt>
                <c:pt idx="3">
                  <c:v>7203093</c:v>
                </c:pt>
                <c:pt idx="4">
                  <c:v>8656818</c:v>
                </c:pt>
                <c:pt idx="5">
                  <c:v>9075688</c:v>
                </c:pt>
                <c:pt idx="6">
                  <c:v>10890825.6</c:v>
                </c:pt>
                <c:pt idx="7">
                  <c:v>13068990.719999999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axId val="294861776"/>
        <c:axId val="294862336"/>
      </c:barChart>
      <c:catAx>
        <c:axId val="29486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4862336"/>
        <c:crosses val="autoZero"/>
        <c:auto val="1"/>
        <c:lblAlgn val="ctr"/>
        <c:lblOffset val="100"/>
        <c:noMultiLvlLbl val="0"/>
      </c:catAx>
      <c:valAx>
        <c:axId val="294862336"/>
        <c:scaling>
          <c:orientation val="minMax"/>
        </c:scaling>
        <c:delete val="0"/>
        <c:axPos val="l"/>
        <c:majorGridlines>
          <c:spPr>
            <a:ln>
              <a:solidFill>
                <a:srgbClr val="D4D4D6">
                  <a:lumMod val="75000"/>
                  <a:alpha val="0"/>
                </a:srgbClr>
              </a:solidFill>
            </a:ln>
          </c:spPr>
        </c:majorGridlines>
        <c:numFmt formatCode="#," sourceLinked="1"/>
        <c:majorTickMark val="out"/>
        <c:minorTickMark val="none"/>
        <c:tickLblPos val="nextTo"/>
        <c:spPr>
          <a:ln>
            <a:noFill/>
          </a:ln>
        </c:spPr>
        <c:crossAx val="294861776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  <a:bevelB/>
        </a:sp3d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ko-KR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ko-KR"/>
          </a:p>
        </c:txPr>
      </c:legendEntry>
      <c:layout>
        <c:manualLayout>
          <c:xMode val="edge"/>
          <c:yMode val="edge"/>
          <c:x val="0.10356582319478627"/>
          <c:y val="0.14631658860516472"/>
          <c:w val="0.14297010784112499"/>
          <c:h val="0.13490898672077373"/>
        </c:manualLayout>
      </c:layout>
      <c:overlay val="0"/>
    </c:legend>
    <c:plotVisOnly val="1"/>
    <c:dispBlanksAs val="gap"/>
    <c:showDLblsOverMax val="0"/>
  </c:chart>
  <c:spPr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000"/>
      </a:pPr>
      <a:endParaRPr lang="ko-K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56341575139313E-2"/>
          <c:y val="0.18155516966676705"/>
          <c:w val="0.87408508282507213"/>
          <c:h val="0.67108181395482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일본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7"/>
              <c:layout>
                <c:manualLayout>
                  <c:x val="-2.3540735087257118E-2"/>
                  <c:y val="6.88251492824455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140036789349574E-3"/>
                  <c:y val="1.31095522442753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2014[e]</c:v>
                </c:pt>
                <c:pt idx="8">
                  <c:v>2015[e]</c:v>
                </c:pt>
              </c:strCache>
            </c:strRef>
          </c:cat>
          <c:val>
            <c:numRef>
              <c:f>Sheet1!$B$2:$B$10</c:f>
              <c:numCache>
                <c:formatCode>#,###,</c:formatCode>
                <c:ptCount val="9"/>
                <c:pt idx="0">
                  <c:v>2235963</c:v>
                </c:pt>
                <c:pt idx="1">
                  <c:v>2378102</c:v>
                </c:pt>
                <c:pt idx="2">
                  <c:v>3053311</c:v>
                </c:pt>
                <c:pt idx="3">
                  <c:v>3023009</c:v>
                </c:pt>
                <c:pt idx="4">
                  <c:v>3289051</c:v>
                </c:pt>
                <c:pt idx="5">
                  <c:v>3518792</c:v>
                </c:pt>
                <c:pt idx="6">
                  <c:v>2747750</c:v>
                </c:pt>
                <c:pt idx="7">
                  <c:v>2580000</c:v>
                </c:pt>
                <c:pt idx="8">
                  <c:v>2531000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중국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6277746382407643E-2"/>
                  <c:y val="7.73695838259092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469658286304E-2"/>
                  <c:y val="7.101867672489320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56479714767849E-3"/>
                  <c:y val="-2.87638543838420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29895575060074E-2"/>
                  <c:y val="-2.19912738897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56479714767849E-3"/>
                  <c:y val="4.22783059877879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712959429535698E-2"/>
                  <c:y val="9.50442537709962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241663486582128E-2"/>
                  <c:y val="2.389215896519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94270773598128E-3"/>
                  <c:y val="3.04469350873294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2.7169547026260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2014[e]</c:v>
                </c:pt>
                <c:pt idx="8">
                  <c:v>2015[e]</c:v>
                </c:pt>
              </c:strCache>
            </c:strRef>
          </c:cat>
          <c:val>
            <c:numRef>
              <c:f>Sheet1!$C$2:$C$10</c:f>
              <c:numCache>
                <c:formatCode>#,###,</c:formatCode>
                <c:ptCount val="9"/>
                <c:pt idx="0">
                  <c:v>1068925</c:v>
                </c:pt>
                <c:pt idx="1">
                  <c:v>1167891</c:v>
                </c:pt>
                <c:pt idx="2">
                  <c:v>1342317</c:v>
                </c:pt>
                <c:pt idx="3">
                  <c:v>1875157</c:v>
                </c:pt>
                <c:pt idx="4">
                  <c:v>2220196</c:v>
                </c:pt>
                <c:pt idx="5">
                  <c:v>2836892</c:v>
                </c:pt>
                <c:pt idx="6">
                  <c:v>4326869</c:v>
                </c:pt>
                <c:pt idx="7">
                  <c:v>5442000</c:v>
                </c:pt>
                <c:pt idx="8">
                  <c:v>6694000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8851837718142796E-3"/>
                  <c:y val="0.105080803099428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137719787864611E-3"/>
                  <c:y val="9.8498156275669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77025169355431E-2"/>
                  <c:y val="0.196833733458545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41663486582128E-2"/>
                  <c:y val="0.219155068712892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8277756577214185E-3"/>
                  <c:y val="0.269396653502921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2014[e]</c:v>
                </c:pt>
                <c:pt idx="8">
                  <c:v>2015[e]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1"/>
        <c:overlap val="-6"/>
        <c:axId val="294866256"/>
        <c:axId val="294866816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모두투어 인터내서널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  <a:bevel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909382998723564E-2"/>
                  <c:y val="-0.283084264743794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101672573861952E-2"/>
                  <c:y val="-0.251195278909594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188141215679706E-2"/>
                  <c:y val="-0.254397570913516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224224111505178E-2"/>
                  <c:y val="-0.2379995339399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162778854024966E-2"/>
                  <c:y val="-0.231331726638997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536947948329937E-2"/>
                  <c:y val="-0.2511960530957511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>
                        <a:solidFill>
                          <a:srgbClr val="990000"/>
                        </a:solidFill>
                      </a:rPr>
                      <a:t>130</a:t>
                    </a:r>
                    <a:endParaRPr lang="en-US" altLang="en-US" dirty="0">
                      <a:solidFill>
                        <a:srgbClr val="99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766580404701382E-2"/>
                  <c:y val="-0.35607169686379764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>
                        <a:solidFill>
                          <a:srgbClr val="990000"/>
                        </a:solidFill>
                      </a:rPr>
                      <a:t>100</a:t>
                    </a:r>
                    <a:endParaRPr lang="en-US" alt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352692575840563E-2"/>
                  <c:y val="-0.4511159506347939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>
                        <a:solidFill>
                          <a:srgbClr val="990000"/>
                        </a:solidFill>
                      </a:rPr>
                      <a:t>150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990000"/>
                    </a:solidFill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2014[e]</c:v>
                </c:pt>
                <c:pt idx="8">
                  <c:v>2015[e]</c:v>
                </c:pt>
              </c:strCache>
            </c:strRef>
          </c:cat>
          <c:val>
            <c:numRef>
              <c:f>Sheet1!$E$2:$E$10</c:f>
              <c:numCache>
                <c:formatCode>#,###,</c:formatCode>
                <c:ptCount val="9"/>
                <c:pt idx="1">
                  <c:v>5080</c:v>
                </c:pt>
                <c:pt idx="2">
                  <c:v>70029</c:v>
                </c:pt>
                <c:pt idx="3">
                  <c:v>111205</c:v>
                </c:pt>
                <c:pt idx="4">
                  <c:v>110302</c:v>
                </c:pt>
                <c:pt idx="5">
                  <c:v>167493</c:v>
                </c:pt>
                <c:pt idx="6">
                  <c:v>130000</c:v>
                </c:pt>
                <c:pt idx="7">
                  <c:v>100000</c:v>
                </c:pt>
                <c:pt idx="8">
                  <c:v>150000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867936"/>
        <c:axId val="294867376"/>
      </c:lineChart>
      <c:catAx>
        <c:axId val="29486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4866816"/>
        <c:crosses val="autoZero"/>
        <c:auto val="1"/>
        <c:lblAlgn val="ctr"/>
        <c:lblOffset val="100"/>
        <c:noMultiLvlLbl val="0"/>
      </c:catAx>
      <c:valAx>
        <c:axId val="294866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#," sourceLinked="1"/>
        <c:majorTickMark val="out"/>
        <c:minorTickMark val="none"/>
        <c:tickLblPos val="nextTo"/>
        <c:crossAx val="294866256"/>
        <c:crosses val="autoZero"/>
        <c:crossBetween val="between"/>
      </c:valAx>
      <c:valAx>
        <c:axId val="294867376"/>
        <c:scaling>
          <c:orientation val="minMax"/>
          <c:max val="470000"/>
        </c:scaling>
        <c:delete val="0"/>
        <c:axPos val="r"/>
        <c:numFmt formatCode="#,###," sourceLinked="1"/>
        <c:majorTickMark val="out"/>
        <c:minorTickMark val="none"/>
        <c:tickLblPos val="nextTo"/>
        <c:crossAx val="294867936"/>
        <c:crosses val="max"/>
        <c:crossBetween val="between"/>
      </c:valAx>
      <c:catAx>
        <c:axId val="294867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48673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5783101320389636"/>
          <c:y val="4.0089681724329342E-2"/>
          <c:w val="0.18860542692721813"/>
          <c:h val="0.259965517748604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ko-K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50777691367627E-2"/>
          <c:y val="4.8501555382735255E-2"/>
          <c:w val="0.87213226308187974"/>
          <c:h val="0.795954963337407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6.105137623597378E-2"/>
                  <c:y val="9.1954713365181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130,000 </a:t>
                    </a:r>
                    <a:endParaRPr lang="en-US" alt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0_);[Red]\(0\)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#,##0_ </c:formatCode>
                <c:ptCount val="5"/>
                <c:pt idx="0">
                  <c:v>110105</c:v>
                </c:pt>
                <c:pt idx="1">
                  <c:v>167000</c:v>
                </c:pt>
                <c:pt idx="2">
                  <c:v>130000</c:v>
                </c:pt>
                <c:pt idx="3">
                  <c:v>100000</c:v>
                </c:pt>
                <c:pt idx="4">
                  <c:v>150000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083072"/>
        <c:axId val="285083632"/>
      </c:lineChart>
      <c:catAx>
        <c:axId val="285083072"/>
        <c:scaling>
          <c:orientation val="minMax"/>
        </c:scaling>
        <c:delete val="0"/>
        <c:axPos val="b"/>
        <c:numFmt formatCode="0_);[Red]\(0\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285083632"/>
        <c:crosses val="autoZero"/>
        <c:auto val="1"/>
        <c:lblAlgn val="ctr"/>
        <c:lblOffset val="100"/>
        <c:noMultiLvlLbl val="0"/>
      </c:catAx>
      <c:valAx>
        <c:axId val="285083632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28508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29312635650123E-2"/>
          <c:y val="3.4928889386600971E-2"/>
          <c:w val="0.87381262394675374"/>
          <c:h val="0.78903861962948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-6.7432082571657918E-3"/>
                  <c:y val="1.840597950161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686414394837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000" b="1" baseline="0">
                      <a:solidFill>
                        <a:srgbClr val="0000FF"/>
                      </a:solidFill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rgbClr val="0000FF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14.3</c:v>
                </c:pt>
                <c:pt idx="1">
                  <c:v>18.399999999999999</c:v>
                </c:pt>
                <c:pt idx="2" formatCode="0.0">
                  <c:v>21.35</c:v>
                </c:pt>
                <c:pt idx="3" formatCode="0.0">
                  <c:v>25.97</c:v>
                </c:pt>
                <c:pt idx="4" formatCode="0.0">
                  <c:v>33.11</c:v>
                </c:pt>
                <c:pt idx="5" formatCode="0.0">
                  <c:v>30.12</c:v>
                </c:pt>
                <c:pt idx="6">
                  <c:v>30.1</c:v>
                </c:pt>
                <c:pt idx="7">
                  <c:v>31.7</c:v>
                </c:pt>
                <c:pt idx="8">
                  <c:v>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085872"/>
        <c:axId val="285086432"/>
      </c:barChart>
      <c:catAx>
        <c:axId val="28508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285086432"/>
        <c:crosses val="autoZero"/>
        <c:auto val="1"/>
        <c:lblAlgn val="ctr"/>
        <c:lblOffset val="100"/>
        <c:noMultiLvlLbl val="0"/>
      </c:catAx>
      <c:valAx>
        <c:axId val="28508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2850858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09355080614923E-2"/>
          <c:y val="3.5670736952031885E-2"/>
          <c:w val="0.92953740157480325"/>
          <c:h val="0.88384204310987746"/>
        </c:manualLayout>
      </c:layout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833333333333332E-2"/>
                  <c:y val="6.746986244951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57142857142856E-2"/>
                  <c:y val="7.710841422802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76190476190476E-2"/>
                  <c:y val="6.425701185668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345238095238096E-2"/>
                  <c:y val="5.783131067101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833333333333332E-2"/>
                  <c:y val="6.746986244951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523809523809521E-3"/>
                  <c:y val="4.49799082996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297619047619156E-2"/>
                  <c:y val="4.81925059121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321428571428679E-2"/>
                  <c:y val="5.4618460078181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25E-2"/>
                  <c:y val="4.49799082996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321428571428572E-2"/>
                  <c:y val="5.4618460078181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4226190476190479E-2"/>
                  <c:y val="4.176705770684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226190476190479E-2"/>
                  <c:y val="5.783131067101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Sheet1!$B$4:$B$15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Sheet1!$C$4:$C$15</c:f>
              <c:numCache>
                <c:formatCode>_(* #,##0_);_(* \(#,##0\);_(* "-"_);_(@_)</c:formatCode>
                <c:ptCount val="12"/>
                <c:pt idx="0">
                  <c:v>1201</c:v>
                </c:pt>
                <c:pt idx="1">
                  <c:v>1150</c:v>
                </c:pt>
                <c:pt idx="2">
                  <c:v>1019</c:v>
                </c:pt>
                <c:pt idx="3">
                  <c:v>1019</c:v>
                </c:pt>
                <c:pt idx="4">
                  <c:v>1097</c:v>
                </c:pt>
                <c:pt idx="5">
                  <c:v>1109</c:v>
                </c:pt>
                <c:pt idx="6">
                  <c:v>1305</c:v>
                </c:pt>
                <c:pt idx="7">
                  <c:v>1335</c:v>
                </c:pt>
                <c:pt idx="8">
                  <c:v>1060</c:v>
                </c:pt>
                <c:pt idx="9">
                  <c:v>1155</c:v>
                </c:pt>
                <c:pt idx="10">
                  <c:v>1118</c:v>
                </c:pt>
                <c:pt idx="11">
                  <c:v>1170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2156140056960963E-2"/>
                  <c:y val="4.786337846165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036633718657509E-2"/>
                  <c:y val="-9.967932209358451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709219858156058E-2"/>
                  <c:y val="1.8947723126149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49348144053838E-2"/>
                  <c:y val="4.59591151087686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339285714285826E-2"/>
                  <c:y val="-4.8522139323368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ko-KR" alt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Sheet1!$B$4:$B$15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Sheet1!$D$4:$D$15</c:f>
              <c:numCache>
                <c:formatCode>_(* #,##0_);_(* \(#,##0\);_(* "-"_);_(@_)</c:formatCode>
                <c:ptCount val="12"/>
                <c:pt idx="0">
                  <c:v>1426</c:v>
                </c:pt>
                <c:pt idx="1">
                  <c:v>1185</c:v>
                </c:pt>
                <c:pt idx="2">
                  <c:v>1114</c:v>
                </c:pt>
                <c:pt idx="3">
                  <c:v>1097</c:v>
                </c:pt>
                <c:pt idx="4">
                  <c:v>1185</c:v>
                </c:pt>
                <c:pt idx="5">
                  <c:v>1221</c:v>
                </c:pt>
                <c:pt idx="6">
                  <c:v>1417</c:v>
                </c:pt>
                <c:pt idx="7">
                  <c:v>1407</c:v>
                </c:pt>
                <c:pt idx="8">
                  <c:v>1195</c:v>
                </c:pt>
                <c:pt idx="9">
                  <c:v>1239</c:v>
                </c:pt>
                <c:pt idx="10">
                  <c:v>1154</c:v>
                </c:pt>
                <c:pt idx="11">
                  <c:v>1204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2553191489361703E-3"/>
                  <c:y val="-2.2489954149839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106382978723666E-3"/>
                  <c:y val="-1.285140237133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439716312056736E-2"/>
                  <c:y val="-3.5341356521175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151949140637266E-2"/>
                  <c:y val="-2.3742026458071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Sheet1!$B$4:$B$15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Sheet1!$E$4:$E$15</c:f>
              <c:numCache>
                <c:formatCode>_(* #,##0_);_(* \(#,##0\);_(* "-"_);_(@_)</c:formatCode>
                <c:ptCount val="12"/>
                <c:pt idx="0">
                  <c:v>1468</c:v>
                </c:pt>
                <c:pt idx="1">
                  <c:v>1312</c:v>
                </c:pt>
                <c:pt idx="2">
                  <c:v>1150</c:v>
                </c:pt>
                <c:pt idx="3">
                  <c:v>1180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938816"/>
        <c:axId val="306939376"/>
      </c:lineChart>
      <c:catAx>
        <c:axId val="30693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939376"/>
        <c:crosses val="autoZero"/>
        <c:auto val="1"/>
        <c:lblAlgn val="ctr"/>
        <c:lblOffset val="100"/>
        <c:noMultiLvlLbl val="0"/>
      </c:catAx>
      <c:valAx>
        <c:axId val="306939376"/>
        <c:scaling>
          <c:orientation val="minMax"/>
          <c:max val="2000"/>
          <c:min val="500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_);_(@_)" sourceLinked="1"/>
        <c:majorTickMark val="out"/>
        <c:minorTickMark val="none"/>
        <c:tickLblPos val="nextTo"/>
        <c:crossAx val="30693881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70980749613679284"/>
          <c:y val="0.78784402904058448"/>
          <c:w val="0.28087019256813522"/>
          <c:h val="0.113242255465807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'패키지+티켓'!$X$136</c:f>
              <c:strCache>
                <c:ptCount val="1"/>
                <c:pt idx="0">
                  <c:v>OAL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'패키지+티켓'!$W$137:$W$144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1Q</c:v>
                </c:pt>
              </c:strCache>
            </c:strRef>
          </c:cat>
          <c:val>
            <c:numRef>
              <c:f>'패키지+티켓'!$X$137:$X$144</c:f>
              <c:numCache>
                <c:formatCode>General</c:formatCode>
                <c:ptCount val="8"/>
                <c:pt idx="0">
                  <c:v>41</c:v>
                </c:pt>
                <c:pt idx="1">
                  <c:v>40</c:v>
                </c:pt>
                <c:pt idx="2">
                  <c:v>32</c:v>
                </c:pt>
                <c:pt idx="3">
                  <c:v>31</c:v>
                </c:pt>
                <c:pt idx="4">
                  <c:v>41</c:v>
                </c:pt>
                <c:pt idx="5">
                  <c:v>35</c:v>
                </c:pt>
                <c:pt idx="6">
                  <c:v>36</c:v>
                </c:pt>
                <c:pt idx="7" formatCode="0">
                  <c:v>33.373299690766636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'패키지+티켓'!$Y$136</c:f>
              <c:strCache>
                <c:ptCount val="1"/>
                <c:pt idx="0">
                  <c:v>KE+OZ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'패키지+티켓'!$W$137:$W$144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1Q</c:v>
                </c:pt>
              </c:strCache>
            </c:strRef>
          </c:cat>
          <c:val>
            <c:numRef>
              <c:f>'패키지+티켓'!$Y$137:$Y$144</c:f>
              <c:numCache>
                <c:formatCode>General</c:formatCode>
                <c:ptCount val="8"/>
                <c:pt idx="0">
                  <c:v>59</c:v>
                </c:pt>
                <c:pt idx="1">
                  <c:v>60</c:v>
                </c:pt>
                <c:pt idx="2">
                  <c:v>68</c:v>
                </c:pt>
                <c:pt idx="3">
                  <c:v>63</c:v>
                </c:pt>
                <c:pt idx="4">
                  <c:v>50</c:v>
                </c:pt>
                <c:pt idx="5">
                  <c:v>49</c:v>
                </c:pt>
                <c:pt idx="6">
                  <c:v>44</c:v>
                </c:pt>
                <c:pt idx="7" formatCode="0">
                  <c:v>44.01130693783081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'패키지+티켓'!$Z$136</c:f>
              <c:strCache>
                <c:ptCount val="1"/>
                <c:pt idx="0">
                  <c:v>LCC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'패키지+티켓'!$W$137:$W$144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1Q</c:v>
                </c:pt>
              </c:strCache>
            </c:strRef>
          </c:cat>
          <c:val>
            <c:numRef>
              <c:f>'패키지+티켓'!$Z$137:$Z$144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9</c:v>
                </c:pt>
                <c:pt idx="5">
                  <c:v>15</c:v>
                </c:pt>
                <c:pt idx="6">
                  <c:v>20</c:v>
                </c:pt>
                <c:pt idx="7" formatCode="0">
                  <c:v>22.615393371402554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4092832"/>
        <c:axId val="294092272"/>
      </c:lineChart>
      <c:catAx>
        <c:axId val="29409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4092272"/>
        <c:crosses val="autoZero"/>
        <c:auto val="1"/>
        <c:lblAlgn val="ctr"/>
        <c:lblOffset val="100"/>
        <c:noMultiLvlLbl val="0"/>
      </c:catAx>
      <c:valAx>
        <c:axId val="294092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409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85581295319744E-2"/>
          <c:y val="7.1930273749188936E-2"/>
          <c:w val="0.94049366570435666"/>
          <c:h val="0.77875472529074719"/>
        </c:manualLayout>
      </c:layout>
      <c:lineChart>
        <c:grouping val="standard"/>
        <c:varyColors val="0"/>
        <c:ser>
          <c:idx val="0"/>
          <c:order val="0"/>
          <c:tx>
            <c:strRef>
              <c:f>Sheet1!$C$14</c:f>
              <c:strCache>
                <c:ptCount val="1"/>
                <c:pt idx="0">
                  <c:v>Departure Number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253268201067058E-2"/>
                  <c:y val="-3.99385464062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0000FF"/>
                      </a:solidFill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094685421895047E-2"/>
                  <c:y val="-3.686635052884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3.0792913895860063E-3"/>
                  <c:y val="3.072195877403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FF"/>
                      </a:solidFill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Sheet1!$B$15:$B$45</c:f>
              <c:strCache>
                <c:ptCount val="31"/>
                <c:pt idx="0">
                  <c:v>2012-05-01</c:v>
                </c:pt>
                <c:pt idx="1">
                  <c:v>2012-05-02</c:v>
                </c:pt>
                <c:pt idx="2">
                  <c:v>2012-05-03</c:v>
                </c:pt>
                <c:pt idx="3">
                  <c:v>2012-05-04</c:v>
                </c:pt>
                <c:pt idx="4">
                  <c:v>2012-05-05</c:v>
                </c:pt>
                <c:pt idx="5">
                  <c:v>2012-05-06</c:v>
                </c:pt>
                <c:pt idx="6">
                  <c:v>2012-05-07</c:v>
                </c:pt>
                <c:pt idx="7">
                  <c:v>2012-05-08</c:v>
                </c:pt>
                <c:pt idx="8">
                  <c:v>2012-05-09</c:v>
                </c:pt>
                <c:pt idx="9">
                  <c:v>2012-05-10</c:v>
                </c:pt>
                <c:pt idx="10">
                  <c:v>2012-05-11</c:v>
                </c:pt>
                <c:pt idx="11">
                  <c:v>2012-05-12</c:v>
                </c:pt>
                <c:pt idx="12">
                  <c:v>2012-05-13</c:v>
                </c:pt>
                <c:pt idx="13">
                  <c:v>2012-05-14</c:v>
                </c:pt>
                <c:pt idx="14">
                  <c:v>2012-05-15</c:v>
                </c:pt>
                <c:pt idx="15">
                  <c:v>2012-05-16</c:v>
                </c:pt>
                <c:pt idx="16">
                  <c:v>2012-05-17</c:v>
                </c:pt>
                <c:pt idx="17">
                  <c:v>2012-05-18</c:v>
                </c:pt>
                <c:pt idx="18">
                  <c:v>2012-05-19</c:v>
                </c:pt>
                <c:pt idx="19">
                  <c:v>2012-05-20</c:v>
                </c:pt>
                <c:pt idx="20">
                  <c:v>2012-05-21</c:v>
                </c:pt>
                <c:pt idx="21">
                  <c:v>2012-05-22</c:v>
                </c:pt>
                <c:pt idx="22">
                  <c:v>2012-05-23</c:v>
                </c:pt>
                <c:pt idx="23">
                  <c:v>2012-05-24</c:v>
                </c:pt>
                <c:pt idx="24">
                  <c:v>2012-05-25</c:v>
                </c:pt>
                <c:pt idx="25">
                  <c:v>2012-05-26</c:v>
                </c:pt>
                <c:pt idx="26">
                  <c:v>2012-05-27</c:v>
                </c:pt>
                <c:pt idx="27">
                  <c:v>2012-05-28</c:v>
                </c:pt>
                <c:pt idx="28">
                  <c:v>2012-05-29</c:v>
                </c:pt>
                <c:pt idx="29">
                  <c:v>2012-05-30</c:v>
                </c:pt>
                <c:pt idx="30">
                  <c:v>2012-05-31</c:v>
                </c:pt>
              </c:strCache>
            </c:strRef>
          </c:cat>
          <c:val>
            <c:numRef>
              <c:f>Sheet1!$C$15:$C$45</c:f>
              <c:numCache>
                <c:formatCode>#,##0</c:formatCode>
                <c:ptCount val="31"/>
                <c:pt idx="0">
                  <c:v>1474</c:v>
                </c:pt>
                <c:pt idx="1">
                  <c:v>1759</c:v>
                </c:pt>
                <c:pt idx="2">
                  <c:v>2290</c:v>
                </c:pt>
                <c:pt idx="3">
                  <c:v>2524</c:v>
                </c:pt>
                <c:pt idx="4">
                  <c:v>2033</c:v>
                </c:pt>
                <c:pt idx="5">
                  <c:v>1174</c:v>
                </c:pt>
                <c:pt idx="6">
                  <c:v>1725</c:v>
                </c:pt>
                <c:pt idx="7">
                  <c:v>1387</c:v>
                </c:pt>
                <c:pt idx="8">
                  <c:v>2117</c:v>
                </c:pt>
                <c:pt idx="9">
                  <c:v>2995</c:v>
                </c:pt>
                <c:pt idx="10">
                  <c:v>2996</c:v>
                </c:pt>
                <c:pt idx="11">
                  <c:v>2546</c:v>
                </c:pt>
                <c:pt idx="12">
                  <c:v>1516</c:v>
                </c:pt>
                <c:pt idx="13">
                  <c:v>1976</c:v>
                </c:pt>
                <c:pt idx="14">
                  <c:v>2027</c:v>
                </c:pt>
                <c:pt idx="15">
                  <c:v>2330</c:v>
                </c:pt>
                <c:pt idx="16">
                  <c:v>3134</c:v>
                </c:pt>
                <c:pt idx="17">
                  <c:v>3258</c:v>
                </c:pt>
                <c:pt idx="18">
                  <c:v>2923</c:v>
                </c:pt>
                <c:pt idx="19">
                  <c:v>1796</c:v>
                </c:pt>
                <c:pt idx="20">
                  <c:v>1820</c:v>
                </c:pt>
                <c:pt idx="21">
                  <c:v>1736</c:v>
                </c:pt>
                <c:pt idx="22">
                  <c:v>2549</c:v>
                </c:pt>
                <c:pt idx="23">
                  <c:v>3009</c:v>
                </c:pt>
                <c:pt idx="24">
                  <c:v>4153</c:v>
                </c:pt>
                <c:pt idx="25">
                  <c:v>5215</c:v>
                </c:pt>
                <c:pt idx="26">
                  <c:v>2653</c:v>
                </c:pt>
                <c:pt idx="27">
                  <c:v>1408</c:v>
                </c:pt>
                <c:pt idx="28">
                  <c:v>1875</c:v>
                </c:pt>
                <c:pt idx="29">
                  <c:v>2063</c:v>
                </c:pt>
                <c:pt idx="30">
                  <c:v>2336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520304"/>
        <c:axId val="176521984"/>
      </c:lineChart>
      <c:catAx>
        <c:axId val="17652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ko-KR"/>
          </a:p>
        </c:txPr>
        <c:crossAx val="176521984"/>
        <c:crosses val="autoZero"/>
        <c:auto val="1"/>
        <c:lblAlgn val="ctr"/>
        <c:lblOffset val="100"/>
        <c:noMultiLvlLbl val="0"/>
      </c:catAx>
      <c:valAx>
        <c:axId val="17652198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17652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347732921342191E-2"/>
          <c:y val="0.17802127160288908"/>
          <c:w val="0.14827373764833571"/>
          <c:h val="0.194190600288570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환율</c:v>
                </c:pt>
              </c:strCache>
            </c:strRef>
          </c:tx>
          <c:marker>
            <c:symbol val="none"/>
          </c:marker>
          <c:cat>
            <c:numRef>
              <c:f>Sheet1!$A$2:$A$49</c:f>
              <c:numCache>
                <c:formatCode>[$-409]mmm"-"yy;@</c:formatCode>
                <c:ptCount val="4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 formatCode="mmm\-yy">
                  <c:v>40634</c:v>
                </c:pt>
                <c:pt idx="16" formatCode="mmm\-yy">
                  <c:v>40664</c:v>
                </c:pt>
                <c:pt idx="17" formatCode="mmm\-yy">
                  <c:v>40695</c:v>
                </c:pt>
                <c:pt idx="18" formatCode="mmm\-yy">
                  <c:v>40725</c:v>
                </c:pt>
                <c:pt idx="19" formatCode="mmm\-yy">
                  <c:v>40756</c:v>
                </c:pt>
                <c:pt idx="20" formatCode="mmm\-yy">
                  <c:v>40787</c:v>
                </c:pt>
                <c:pt idx="21" formatCode="mmm\-yy">
                  <c:v>40817</c:v>
                </c:pt>
                <c:pt idx="22" formatCode="mmm\-yy">
                  <c:v>40848</c:v>
                </c:pt>
                <c:pt idx="23" formatCode="mmm\-yy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41062</c:v>
                </c:pt>
                <c:pt idx="30">
                  <c:v>41092</c:v>
                </c:pt>
                <c:pt idx="31">
                  <c:v>41123</c:v>
                </c:pt>
                <c:pt idx="32">
                  <c:v>41154</c:v>
                </c:pt>
                <c:pt idx="33">
                  <c:v>41184</c:v>
                </c:pt>
                <c:pt idx="34">
                  <c:v>41216</c:v>
                </c:pt>
                <c:pt idx="35">
                  <c:v>41247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</c:numCache>
            </c:numRef>
          </c:cat>
          <c:val>
            <c:numRef>
              <c:f>Sheet1!$C$2:$C$49</c:f>
              <c:numCache>
                <c:formatCode>#,##0,</c:formatCode>
                <c:ptCount val="48"/>
                <c:pt idx="0">
                  <c:v>1118261</c:v>
                </c:pt>
                <c:pt idx="1">
                  <c:v>908103</c:v>
                </c:pt>
                <c:pt idx="2">
                  <c:v>950185</c:v>
                </c:pt>
                <c:pt idx="3">
                  <c:v>935904</c:v>
                </c:pt>
                <c:pt idx="4">
                  <c:v>1023815</c:v>
                </c:pt>
                <c:pt idx="5">
                  <c:v>997597</c:v>
                </c:pt>
                <c:pt idx="6">
                  <c:v>1223723</c:v>
                </c:pt>
                <c:pt idx="7">
                  <c:v>1235742</c:v>
                </c:pt>
                <c:pt idx="8">
                  <c:v>1013123</c:v>
                </c:pt>
                <c:pt idx="9">
                  <c:v>1055581</c:v>
                </c:pt>
                <c:pt idx="10">
                  <c:v>1004902</c:v>
                </c:pt>
                <c:pt idx="11">
                  <c:v>1021428</c:v>
                </c:pt>
                <c:pt idx="12">
                  <c:v>1268007</c:v>
                </c:pt>
                <c:pt idx="13">
                  <c:v>1091628</c:v>
                </c:pt>
                <c:pt idx="14">
                  <c:v>868694</c:v>
                </c:pt>
                <c:pt idx="15">
                  <c:v>867487</c:v>
                </c:pt>
                <c:pt idx="16">
                  <c:v>1014409</c:v>
                </c:pt>
                <c:pt idx="17">
                  <c:v>1053658</c:v>
                </c:pt>
                <c:pt idx="18">
                  <c:v>1241629</c:v>
                </c:pt>
                <c:pt idx="19">
                  <c:v>1247222</c:v>
                </c:pt>
                <c:pt idx="20">
                  <c:v>1013507</c:v>
                </c:pt>
                <c:pt idx="21">
                  <c:v>1032589</c:v>
                </c:pt>
                <c:pt idx="22">
                  <c:v>974255</c:v>
                </c:pt>
                <c:pt idx="23">
                  <c:v>1020648</c:v>
                </c:pt>
                <c:pt idx="24">
                  <c:v>1200782</c:v>
                </c:pt>
                <c:pt idx="25">
                  <c:v>1150334</c:v>
                </c:pt>
                <c:pt idx="26">
                  <c:v>1018952</c:v>
                </c:pt>
                <c:pt idx="27">
                  <c:v>1018645</c:v>
                </c:pt>
                <c:pt idx="28">
                  <c:v>1096950</c:v>
                </c:pt>
                <c:pt idx="29">
                  <c:v>1109273</c:v>
                </c:pt>
                <c:pt idx="30">
                  <c:v>1305418</c:v>
                </c:pt>
                <c:pt idx="31">
                  <c:v>1334651</c:v>
                </c:pt>
                <c:pt idx="32">
                  <c:v>1059709</c:v>
                </c:pt>
                <c:pt idx="33">
                  <c:v>1154742</c:v>
                </c:pt>
                <c:pt idx="34">
                  <c:v>1118000</c:v>
                </c:pt>
                <c:pt idx="35">
                  <c:v>1169970</c:v>
                </c:pt>
                <c:pt idx="36">
                  <c:v>1425900</c:v>
                </c:pt>
                <c:pt idx="37">
                  <c:v>1184807</c:v>
                </c:pt>
                <c:pt idx="38">
                  <c:v>1113946</c:v>
                </c:pt>
                <c:pt idx="39">
                  <c:v>1097420</c:v>
                </c:pt>
                <c:pt idx="40">
                  <c:v>1185405</c:v>
                </c:pt>
                <c:pt idx="41">
                  <c:v>1221491</c:v>
                </c:pt>
                <c:pt idx="42">
                  <c:v>1417422</c:v>
                </c:pt>
                <c:pt idx="43">
                  <c:v>1407186</c:v>
                </c:pt>
                <c:pt idx="44">
                  <c:v>1195238</c:v>
                </c:pt>
                <c:pt idx="45">
                  <c:v>1239143</c:v>
                </c:pt>
                <c:pt idx="46">
                  <c:v>1154064</c:v>
                </c:pt>
                <c:pt idx="47">
                  <c:v>1204463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594944"/>
        <c:axId val="17804579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총출국자</c:v>
                </c:pt>
              </c:strCache>
            </c:strRef>
          </c:tx>
          <c:marker>
            <c:symbol val="none"/>
          </c:marker>
          <c:cat>
            <c:numRef>
              <c:f>Sheet1!$A$2:$A$49</c:f>
              <c:numCache>
                <c:formatCode>[$-409]mmm"-"yy;@</c:formatCode>
                <c:ptCount val="4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 formatCode="mmm\-yy">
                  <c:v>40634</c:v>
                </c:pt>
                <c:pt idx="16" formatCode="mmm\-yy">
                  <c:v>40664</c:v>
                </c:pt>
                <c:pt idx="17" formatCode="mmm\-yy">
                  <c:v>40695</c:v>
                </c:pt>
                <c:pt idx="18" formatCode="mmm\-yy">
                  <c:v>40725</c:v>
                </c:pt>
                <c:pt idx="19" formatCode="mmm\-yy">
                  <c:v>40756</c:v>
                </c:pt>
                <c:pt idx="20" formatCode="mmm\-yy">
                  <c:v>40787</c:v>
                </c:pt>
                <c:pt idx="21" formatCode="mmm\-yy">
                  <c:v>40817</c:v>
                </c:pt>
                <c:pt idx="22" formatCode="mmm\-yy">
                  <c:v>40848</c:v>
                </c:pt>
                <c:pt idx="23" formatCode="mmm\-yy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41062</c:v>
                </c:pt>
                <c:pt idx="30">
                  <c:v>41092</c:v>
                </c:pt>
                <c:pt idx="31">
                  <c:v>41123</c:v>
                </c:pt>
                <c:pt idx="32">
                  <c:v>41154</c:v>
                </c:pt>
                <c:pt idx="33">
                  <c:v>41184</c:v>
                </c:pt>
                <c:pt idx="34">
                  <c:v>41216</c:v>
                </c:pt>
                <c:pt idx="35">
                  <c:v>41247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</c:numCache>
            </c:numRef>
          </c:cat>
          <c:val>
            <c:numRef>
              <c:f>Sheet1!$B$2:$B$49</c:f>
              <c:numCache>
                <c:formatCode>_(* #,##0_);_(* \(#,##0\);_(* "-"_);_(@_)</c:formatCode>
                <c:ptCount val="48"/>
                <c:pt idx="0">
                  <c:v>1139</c:v>
                </c:pt>
                <c:pt idx="1">
                  <c:v>1157</c:v>
                </c:pt>
                <c:pt idx="2">
                  <c:v>1138</c:v>
                </c:pt>
                <c:pt idx="3">
                  <c:v>1117</c:v>
                </c:pt>
                <c:pt idx="4">
                  <c:v>1163</c:v>
                </c:pt>
                <c:pt idx="5">
                  <c:v>1212.33</c:v>
                </c:pt>
                <c:pt idx="6">
                  <c:v>1207</c:v>
                </c:pt>
                <c:pt idx="7">
                  <c:v>1179.92</c:v>
                </c:pt>
                <c:pt idx="8">
                  <c:v>1167</c:v>
                </c:pt>
                <c:pt idx="9">
                  <c:v>1123</c:v>
                </c:pt>
                <c:pt idx="10">
                  <c:v>1126.2</c:v>
                </c:pt>
                <c:pt idx="11">
                  <c:v>1147.55</c:v>
                </c:pt>
                <c:pt idx="12">
                  <c:v>1120.07</c:v>
                </c:pt>
                <c:pt idx="13">
                  <c:v>1118.1400000000001</c:v>
                </c:pt>
                <c:pt idx="14">
                  <c:v>1122.45</c:v>
                </c:pt>
                <c:pt idx="15">
                  <c:v>1086.8399999999999</c:v>
                </c:pt>
                <c:pt idx="16">
                  <c:v>1084</c:v>
                </c:pt>
                <c:pt idx="17">
                  <c:v>1081.27</c:v>
                </c:pt>
                <c:pt idx="18">
                  <c:v>1059.5</c:v>
                </c:pt>
                <c:pt idx="19">
                  <c:v>1073</c:v>
                </c:pt>
                <c:pt idx="20">
                  <c:v>1118.6099999999999</c:v>
                </c:pt>
                <c:pt idx="21">
                  <c:v>1155.45</c:v>
                </c:pt>
                <c:pt idx="22">
                  <c:v>1132.31</c:v>
                </c:pt>
                <c:pt idx="23">
                  <c:v>1147</c:v>
                </c:pt>
                <c:pt idx="24">
                  <c:v>1145</c:v>
                </c:pt>
                <c:pt idx="25">
                  <c:v>1123</c:v>
                </c:pt>
                <c:pt idx="26">
                  <c:v>1125</c:v>
                </c:pt>
                <c:pt idx="27">
                  <c:v>1135</c:v>
                </c:pt>
                <c:pt idx="28">
                  <c:v>1154.27</c:v>
                </c:pt>
                <c:pt idx="29">
                  <c:v>1165</c:v>
                </c:pt>
                <c:pt idx="30">
                  <c:v>1143</c:v>
                </c:pt>
                <c:pt idx="31">
                  <c:v>1131.69</c:v>
                </c:pt>
                <c:pt idx="32">
                  <c:v>1124.78</c:v>
                </c:pt>
                <c:pt idx="33">
                  <c:v>1106.93</c:v>
                </c:pt>
                <c:pt idx="34">
                  <c:v>1087.52</c:v>
                </c:pt>
                <c:pt idx="35">
                  <c:v>1076.97</c:v>
                </c:pt>
                <c:pt idx="36">
                  <c:v>1065</c:v>
                </c:pt>
                <c:pt idx="37">
                  <c:v>1086</c:v>
                </c:pt>
                <c:pt idx="38">
                  <c:v>1102</c:v>
                </c:pt>
                <c:pt idx="39">
                  <c:v>1121</c:v>
                </c:pt>
                <c:pt idx="40">
                  <c:v>1110</c:v>
                </c:pt>
                <c:pt idx="41">
                  <c:v>1135</c:v>
                </c:pt>
                <c:pt idx="42">
                  <c:v>1127</c:v>
                </c:pt>
                <c:pt idx="43">
                  <c:v>1116</c:v>
                </c:pt>
                <c:pt idx="44">
                  <c:v>1087</c:v>
                </c:pt>
                <c:pt idx="45">
                  <c:v>1066.8</c:v>
                </c:pt>
                <c:pt idx="46">
                  <c:v>1062.82</c:v>
                </c:pt>
                <c:pt idx="47">
                  <c:v>1056.67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46912"/>
        <c:axId val="178046352"/>
      </c:lineChart>
      <c:dateAx>
        <c:axId val="296594944"/>
        <c:scaling>
          <c:orientation val="minMax"/>
          <c:max val="41609"/>
        </c:scaling>
        <c:delete val="0"/>
        <c:axPos val="b"/>
        <c:numFmt formatCode="[$-409]mmm&quot;-&quot;yy;@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178045792"/>
        <c:crosses val="autoZero"/>
        <c:auto val="1"/>
        <c:lblOffset val="100"/>
        <c:baseTimeUnit val="months"/>
        <c:majorUnit val="1"/>
        <c:majorTimeUnit val="months"/>
      </c:dateAx>
      <c:valAx>
        <c:axId val="1780457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25000"/>
                  <a:lumOff val="75000"/>
                  <a:alpha val="86000"/>
                </a:schemeClr>
              </a:solidFill>
            </a:ln>
          </c:spPr>
        </c:majorGridlines>
        <c:numFmt formatCode="#,##0,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ko-KR"/>
          </a:p>
        </c:txPr>
        <c:crossAx val="296594944"/>
        <c:crosses val="autoZero"/>
        <c:crossBetween val="between"/>
      </c:valAx>
      <c:valAx>
        <c:axId val="178046352"/>
        <c:scaling>
          <c:orientation val="minMax"/>
        </c:scaling>
        <c:delete val="0"/>
        <c:axPos val="r"/>
        <c:numFmt formatCode="_(* #,##0_);_(* \(#,##0\);_(* &quot;-&quot;_);_(@_)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178046912"/>
        <c:crosses val="max"/>
        <c:crossBetween val="between"/>
      </c:valAx>
      <c:dateAx>
        <c:axId val="178046912"/>
        <c:scaling>
          <c:orientation val="minMax"/>
        </c:scaling>
        <c:delete val="1"/>
        <c:axPos val="b"/>
        <c:numFmt formatCode="[$-409]mmm&quot;-&quot;yy;@" sourceLinked="1"/>
        <c:majorTickMark val="out"/>
        <c:minorTickMark val="none"/>
        <c:tickLblPos val="nextTo"/>
        <c:crossAx val="178046352"/>
        <c:crosses val="autoZero"/>
        <c:auto val="1"/>
        <c:lblOffset val="100"/>
        <c:baseTimeUnit val="months"/>
      </c:date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35897</c:v>
                </c:pt>
                <c:pt idx="1">
                  <c:v>29921</c:v>
                </c:pt>
                <c:pt idx="2">
                  <c:v>43279</c:v>
                </c:pt>
                <c:pt idx="3">
                  <c:v>33818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영업 이익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5619</c:v>
                </c:pt>
                <c:pt idx="1">
                  <c:v>1808</c:v>
                </c:pt>
                <c:pt idx="2">
                  <c:v>8881</c:v>
                </c:pt>
                <c:pt idx="3">
                  <c:v>3397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7"/>
        <c:overlap val="-30"/>
        <c:axId val="296267072"/>
        <c:axId val="29626763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영업이익 전환률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1.1560340167618554E-3"/>
                  <c:y val="4.9202098272985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724622567612779E-3"/>
                  <c:y val="-3.42046672485994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0.16</c:v>
                </c:pt>
                <c:pt idx="1">
                  <c:v>0.06</c:v>
                </c:pt>
                <c:pt idx="2">
                  <c:v>0.21</c:v>
                </c:pt>
                <c:pt idx="3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268752"/>
        <c:axId val="296268192"/>
      </c:lineChart>
      <c:catAx>
        <c:axId val="29626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ko-KR"/>
          </a:p>
        </c:txPr>
        <c:crossAx val="296267632"/>
        <c:crosses val="autoZero"/>
        <c:auto val="1"/>
        <c:lblAlgn val="ctr"/>
        <c:lblOffset val="100"/>
        <c:noMultiLvlLbl val="0"/>
      </c:catAx>
      <c:valAx>
        <c:axId val="296267632"/>
        <c:scaling>
          <c:orientation val="minMax"/>
          <c:max val="4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ko-KR"/>
          </a:p>
        </c:txPr>
        <c:crossAx val="296267072"/>
        <c:crosses val="autoZero"/>
        <c:crossBetween val="between"/>
      </c:valAx>
      <c:valAx>
        <c:axId val="29626819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ko-KR"/>
          </a:p>
        </c:txPr>
        <c:crossAx val="296268752"/>
        <c:crosses val="max"/>
        <c:crossBetween val="between"/>
      </c:valAx>
      <c:catAx>
        <c:axId val="29626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26819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5181343694052211"/>
          <c:y val="0.81874219639127988"/>
          <c:w val="0.61528079302663996"/>
          <c:h val="0.15494652110979745"/>
        </c:manualLayout>
      </c:layout>
      <c:overlay val="0"/>
      <c:txPr>
        <a:bodyPr/>
        <a:lstStyle/>
        <a:p>
          <a:pPr>
            <a:defRPr sz="9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동남아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중국</c:v>
                </c:pt>
              </c:strCache>
            </c:strRef>
          </c:tx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0.23</c:v>
                </c:pt>
                <c:pt idx="1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일본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0.12</c:v>
                </c:pt>
                <c:pt idx="1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남태평양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0.09</c:v>
                </c:pt>
                <c:pt idx="1">
                  <c:v>0.08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유럽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0.04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미주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0.03</c:v>
                </c:pt>
                <c:pt idx="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086048"/>
        <c:axId val="174086608"/>
      </c:barChart>
      <c:catAx>
        <c:axId val="1740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ko-KR"/>
          </a:p>
        </c:txPr>
        <c:crossAx val="174086608"/>
        <c:crosses val="autoZero"/>
        <c:auto val="1"/>
        <c:lblAlgn val="ctr"/>
        <c:lblOffset val="100"/>
        <c:noMultiLvlLbl val="0"/>
      </c:catAx>
      <c:valAx>
        <c:axId val="1740866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1740860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동남아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유럽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0.16</c:v>
                </c:pt>
                <c:pt idx="1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중국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0.16</c:v>
                </c:pt>
                <c:pt idx="1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남태평양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0.12</c:v>
                </c:pt>
                <c:pt idx="1">
                  <c:v>0.12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일본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0.08</c:v>
                </c:pt>
                <c:pt idx="1">
                  <c:v>0.1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미주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1Q</c:v>
                </c:pt>
                <c:pt idx="1">
                  <c:v>2013 1Q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0.06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4222880"/>
        <c:axId val="374223440"/>
      </c:barChart>
      <c:catAx>
        <c:axId val="3742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ko-KR"/>
          </a:p>
        </c:txPr>
        <c:crossAx val="374223440"/>
        <c:crosses val="autoZero"/>
        <c:auto val="1"/>
        <c:lblAlgn val="ctr"/>
        <c:lblOffset val="100"/>
        <c:noMultiLvlLbl val="0"/>
      </c:catAx>
      <c:valAx>
        <c:axId val="3742234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3742228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동남아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중국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0.22</c:v>
                </c:pt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일본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0.12</c:v>
                </c:pt>
                <c:pt idx="1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남태평양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>
                  <c:v>0.09</c:v>
                </c:pt>
                <c:pt idx="1">
                  <c:v>0.09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유럽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Sheet1!$F$2:$F$3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0.06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미주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Sheet1!$G$2:$G$3</c:f>
              <c:numCache>
                <c:formatCode>0%</c:formatCode>
                <c:ptCount val="2"/>
                <c:pt idx="0">
                  <c:v>0.04</c:v>
                </c:pt>
                <c:pt idx="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3063024"/>
        <c:axId val="603063584"/>
      </c:barChart>
      <c:catAx>
        <c:axId val="60306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603063584"/>
        <c:crosses val="autoZero"/>
        <c:auto val="1"/>
        <c:lblAlgn val="ctr"/>
        <c:lblOffset val="100"/>
        <c:noMultiLvlLbl val="0"/>
      </c:catAx>
      <c:valAx>
        <c:axId val="6030635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603063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0.35418</cdr:x>
      <cdr:y>0.01011</cdr:y>
    </cdr:from>
    <cdr:to>
      <cdr:x>0.71427</cdr:x>
      <cdr:y>0.09067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3022720" y="39962"/>
          <a:ext cx="3073152" cy="318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o-KR" altLang="en-US" sz="1600" b="1" dirty="0" smtClean="0">
              <a:solidFill>
                <a:sysClr val="windowText" lastClr="000000"/>
              </a:solidFill>
            </a:rPr>
            <a:t>총 출국자 추이</a:t>
          </a:r>
          <a:endParaRPr lang="ko-KR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0.43142</cdr:x>
      <cdr:y>0.70801</cdr:y>
    </cdr:from>
    <cdr:to>
      <cdr:x>0.70261</cdr:x>
      <cdr:y>0.86186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3758926" y="2651078"/>
          <a:ext cx="2362870" cy="5760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</a:pPr>
          <a:r>
            <a:rPr lang="en-US" altLang="ko-KR" sz="1400" b="1" dirty="0" smtClean="0">
              <a:solidFill>
                <a:srgbClr val="0000FF"/>
              </a:solidFill>
            </a:rPr>
            <a:t>2013</a:t>
          </a:r>
          <a:r>
            <a:rPr lang="en-US" altLang="ko-KR" sz="1400" b="1" baseline="0" dirty="0" smtClean="0">
              <a:solidFill>
                <a:srgbClr val="0000FF"/>
              </a:solidFill>
            </a:rPr>
            <a:t> </a:t>
          </a:r>
          <a:r>
            <a:rPr lang="ko-KR" altLang="en-US" sz="1400" b="1" baseline="0" smtClean="0">
              <a:solidFill>
                <a:srgbClr val="0000FF"/>
              </a:solidFill>
            </a:rPr>
            <a:t> </a:t>
          </a:r>
          <a:r>
            <a:rPr lang="en-US" altLang="ko-KR" sz="1400" b="1" baseline="0" dirty="0" err="1" smtClean="0">
              <a:solidFill>
                <a:srgbClr val="0000FF"/>
              </a:solidFill>
            </a:rPr>
            <a:t>YoY</a:t>
          </a:r>
          <a:r>
            <a:rPr lang="en-US" altLang="ko-KR" sz="1400" b="1" baseline="0" dirty="0" smtClean="0">
              <a:solidFill>
                <a:srgbClr val="0000FF"/>
              </a:solidFill>
            </a:rPr>
            <a:t> </a:t>
          </a:r>
          <a:r>
            <a:rPr lang="en-US" altLang="ko-KR" sz="1400" b="1" baseline="0" dirty="0">
              <a:solidFill>
                <a:srgbClr val="0000FF"/>
              </a:solidFill>
            </a:rPr>
            <a:t>8.1</a:t>
          </a:r>
          <a:r>
            <a:rPr lang="en-US" altLang="ko-KR" sz="1400" b="1" baseline="0" dirty="0" smtClean="0">
              <a:solidFill>
                <a:srgbClr val="0000FF"/>
              </a:solidFill>
            </a:rPr>
            <a:t>%</a:t>
          </a:r>
          <a:r>
            <a:rPr lang="en-US" altLang="ko-KR" sz="1400" b="1" dirty="0" smtClean="0">
              <a:solidFill>
                <a:srgbClr val="0000FF"/>
              </a:solidFill>
            </a:rPr>
            <a:t> </a:t>
          </a:r>
          <a:r>
            <a:rPr lang="ko-KR" altLang="en-US" sz="1400" b="1" smtClean="0">
              <a:solidFill>
                <a:srgbClr val="0000FF"/>
              </a:solidFill>
            </a:rPr>
            <a:t>증가</a:t>
          </a:r>
          <a:endParaRPr lang="en-US" altLang="ko-KR" sz="1400" b="1" dirty="0">
            <a:solidFill>
              <a:srgbClr val="0000FF"/>
            </a:solidFill>
          </a:endParaRPr>
        </a:p>
        <a:p xmlns:a="http://schemas.openxmlformats.org/drawingml/2006/main">
          <a:pPr algn="ctr">
            <a:lnSpc>
              <a:spcPts val="1800"/>
            </a:lnSpc>
          </a:pPr>
          <a:r>
            <a:rPr lang="en-US" altLang="ko-KR" sz="1400" b="1" baseline="0" dirty="0" smtClean="0">
              <a:solidFill>
                <a:srgbClr val="0000FF"/>
              </a:solidFill>
            </a:rPr>
            <a:t>2014  </a:t>
          </a:r>
          <a:r>
            <a:rPr lang="en-US" altLang="ko-KR" sz="1400" b="1" baseline="0" dirty="0" err="1">
              <a:solidFill>
                <a:srgbClr val="0000FF"/>
              </a:solidFill>
            </a:rPr>
            <a:t>YoY</a:t>
          </a:r>
          <a:r>
            <a:rPr lang="en-US" altLang="ko-KR" sz="1400" b="1" baseline="0" dirty="0">
              <a:solidFill>
                <a:srgbClr val="0000FF"/>
              </a:solidFill>
            </a:rPr>
            <a:t> </a:t>
          </a:r>
          <a:r>
            <a:rPr lang="en-US" altLang="ko-KR" sz="1400" b="1" baseline="0" dirty="0" smtClean="0">
              <a:solidFill>
                <a:srgbClr val="0000FF"/>
              </a:solidFill>
            </a:rPr>
            <a:t>5.7</a:t>
          </a:r>
          <a:r>
            <a:rPr lang="en-US" altLang="ko-KR" sz="1400" b="1" baseline="0" dirty="0">
              <a:solidFill>
                <a:srgbClr val="0000FF"/>
              </a:solidFill>
            </a:rPr>
            <a:t>% </a:t>
          </a:r>
          <a:r>
            <a:rPr lang="ko-KR" altLang="en-US" sz="1400" b="1" baseline="0" smtClean="0">
              <a:solidFill>
                <a:srgbClr val="0000FF"/>
              </a:solidFill>
            </a:rPr>
            <a:t>증가</a:t>
          </a:r>
          <a:endParaRPr lang="en-US" altLang="ko-KR" sz="1400" b="1" baseline="0" dirty="0">
            <a:solidFill>
              <a:srgbClr val="0000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0.26549</cdr:x>
      <cdr:y>0.0303</cdr:y>
    </cdr:from>
    <cdr:to>
      <cdr:x>0.77876</cdr:x>
      <cdr:y>0.11026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2160240" y="144016"/>
          <a:ext cx="4176429" cy="3800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600" b="1" dirty="0" smtClean="0">
              <a:solidFill>
                <a:schemeClr val="tx1"/>
              </a:solidFill>
            </a:rPr>
            <a:t>Air</a:t>
          </a:r>
          <a:r>
            <a:rPr lang="ko-KR" altLang="en-US" sz="1600" b="1" dirty="0" smtClean="0">
              <a:solidFill>
                <a:schemeClr val="tx1"/>
              </a:solidFill>
            </a:rPr>
            <a:t> </a:t>
          </a:r>
          <a:r>
            <a:rPr lang="en-US" altLang="ko-KR" sz="1600" b="1" dirty="0" smtClean="0">
              <a:solidFill>
                <a:schemeClr val="tx1"/>
              </a:solidFill>
            </a:rPr>
            <a:t>MS Trend</a:t>
          </a:r>
          <a:r>
            <a:rPr lang="ko-KR" altLang="en-US" sz="1600" b="1" dirty="0" smtClean="0">
              <a:solidFill>
                <a:schemeClr val="tx1"/>
              </a:solidFill>
            </a:rPr>
            <a:t>  </a:t>
          </a:r>
          <a:endParaRPr lang="ko-KR" sz="16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0.34871</cdr:x>
      <cdr:y>0.02388</cdr:y>
    </cdr:from>
    <cdr:to>
      <cdr:x>0.7829</cdr:x>
      <cdr:y>0.11065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3122884" y="79273"/>
          <a:ext cx="3888434" cy="2880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o-KR" altLang="en-US" baseline="0" dirty="0" smtClean="0">
              <a:solidFill>
                <a:schemeClr val="tx1"/>
              </a:solidFill>
            </a:rPr>
            <a:t>월요일이었던 부처님 오신 날에는 월평균 보다</a:t>
          </a:r>
          <a:r>
            <a:rPr lang="en-US" altLang="ko-KR" baseline="0" dirty="0" smtClean="0">
              <a:solidFill>
                <a:schemeClr val="tx1"/>
              </a:solidFill>
            </a:rPr>
            <a:t> </a:t>
          </a:r>
          <a:r>
            <a:rPr lang="en-US" altLang="ko-KR" b="1" dirty="0" smtClean="0">
              <a:solidFill>
                <a:srgbClr val="FF0000"/>
              </a:solidFill>
            </a:rPr>
            <a:t>112% </a:t>
          </a:r>
          <a:r>
            <a:rPr lang="ko-KR" altLang="en-US" b="1" dirty="0" smtClean="0">
              <a:solidFill>
                <a:srgbClr val="FF0000"/>
              </a:solidFill>
            </a:rPr>
            <a:t>증가</a:t>
          </a:r>
          <a:endParaRPr lang="en-US" altLang="ko-KR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0.77753</cdr:x>
      <cdr:y>0.11065</cdr:y>
    </cdr:from>
    <cdr:to>
      <cdr:x>0.82044</cdr:x>
      <cdr:y>0.17524</cdr:y>
    </cdr:to>
    <cdr:cxnSp macro="">
      <cdr:nvCxnSpPr>
        <cdr:cNvPr id="6" name="직선 화살표 연결선 5"/>
        <cdr:cNvCxnSpPr/>
      </cdr:nvCxnSpPr>
      <cdr:spPr>
        <a:xfrm xmlns:a="http://schemas.openxmlformats.org/drawingml/2006/main" flipH="1" flipV="1">
          <a:off x="6963193" y="367309"/>
          <a:ext cx="384281" cy="214415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0.23773</cdr:x>
      <cdr:y>0.13629</cdr:y>
    </cdr:from>
    <cdr:to>
      <cdr:x>0.59624</cdr:x>
      <cdr:y>0.21992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81577" y="372900"/>
          <a:ext cx="3139098" cy="2288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o-KR" altLang="en-US" sz="900" dirty="0" smtClean="0"/>
            <a:t>글로벌 경기악화로 인한 </a:t>
          </a:r>
          <a:r>
            <a:rPr lang="en-US" altLang="ko-KR" sz="900" dirty="0" smtClean="0"/>
            <a:t>20</a:t>
          </a:r>
          <a:r>
            <a:rPr lang="ko-KR" altLang="en-US" sz="900" dirty="0" smtClean="0"/>
            <a:t>개월간의 침체</a:t>
          </a:r>
          <a:endParaRPr lang="en-US" altLang="ko-KR" sz="900" dirty="0" smtClean="0"/>
        </a:p>
      </cdr:txBody>
    </cdr:sp>
  </cdr:relSizeAnchor>
  <cdr:relSizeAnchor xmlns:cdr="http://schemas.openxmlformats.org/drawingml/2006/chartDrawing">
    <cdr:from>
      <cdr:x>0.49315</cdr:x>
      <cdr:y>0.63736</cdr:y>
    </cdr:from>
    <cdr:to>
      <cdr:x>0.59757</cdr:x>
      <cdr:y>0.78946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18022" y="1743870"/>
          <a:ext cx="914297" cy="416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200"/>
            </a:lnSpc>
          </a:pPr>
          <a:r>
            <a:rPr lang="en-US" altLang="ko-KR" sz="900" dirty="0" smtClean="0"/>
            <a:t>2011</a:t>
          </a:r>
          <a:r>
            <a:rPr lang="ko-KR" altLang="en-US" sz="900" dirty="0" smtClean="0"/>
            <a:t>년 </a:t>
          </a:r>
          <a:r>
            <a:rPr lang="en-US" altLang="ko-KR" sz="900" dirty="0" smtClean="0"/>
            <a:t>3</a:t>
          </a:r>
          <a:r>
            <a:rPr lang="ko-KR" altLang="en-US" sz="900" dirty="0" smtClean="0"/>
            <a:t>월 </a:t>
          </a:r>
          <a:endParaRPr lang="en-US" altLang="ko-KR" sz="900" dirty="0" smtClean="0"/>
        </a:p>
        <a:p xmlns:a="http://schemas.openxmlformats.org/drawingml/2006/main">
          <a:pPr algn="ctr">
            <a:lnSpc>
              <a:spcPts val="1200"/>
            </a:lnSpc>
          </a:pPr>
          <a:r>
            <a:rPr lang="ko-KR" altLang="en-US" sz="900" b="0" dirty="0" smtClean="0"/>
            <a:t>일본 지진해일</a:t>
          </a:r>
          <a:endParaRPr lang="ko-KR" altLang="en-US" sz="900" b="0" dirty="0"/>
        </a:p>
      </cdr:txBody>
    </cdr:sp>
  </cdr:relSizeAnchor>
  <cdr:relSizeAnchor xmlns:cdr="http://schemas.openxmlformats.org/drawingml/2006/chartDrawing">
    <cdr:from>
      <cdr:x>0.63903</cdr:x>
      <cdr:y>0.22917</cdr:y>
    </cdr:from>
    <cdr:to>
      <cdr:x>0.67281</cdr:x>
      <cdr:y>0.62169</cdr:y>
    </cdr:to>
    <cdr:sp macro="" textlink="">
      <cdr:nvSpPr>
        <cdr:cNvPr id="6" name="직사각형 5"/>
        <cdr:cNvSpPr/>
      </cdr:nvSpPr>
      <cdr:spPr>
        <a:xfrm xmlns:a="http://schemas.openxmlformats.org/drawingml/2006/main">
          <a:off x="5595342" y="627015"/>
          <a:ext cx="295776" cy="107399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ko-KR"/>
          </a:defPPr>
          <a:lvl1pPr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ko-KR" altLang="en-US"/>
        </a:p>
      </cdr:txBody>
    </cdr:sp>
  </cdr:relSizeAnchor>
  <cdr:relSizeAnchor xmlns:cdr="http://schemas.openxmlformats.org/drawingml/2006/chartDrawing">
    <cdr:from>
      <cdr:x>0.61018</cdr:x>
      <cdr:y>0.63507</cdr:y>
    </cdr:from>
    <cdr:to>
      <cdr:x>0.7146</cdr:x>
      <cdr:y>0.80323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42691" y="1737599"/>
          <a:ext cx="914297" cy="460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200"/>
            </a:lnSpc>
          </a:pPr>
          <a:r>
            <a:rPr lang="en-US" altLang="ko-KR" sz="900" dirty="0" smtClean="0"/>
            <a:t>2011</a:t>
          </a:r>
          <a:r>
            <a:rPr lang="ko-KR" altLang="en-US" sz="900" dirty="0" smtClean="0"/>
            <a:t>년 </a:t>
          </a:r>
          <a:r>
            <a:rPr lang="en-US" altLang="ko-KR" sz="900" dirty="0" smtClean="0"/>
            <a:t>10</a:t>
          </a:r>
          <a:r>
            <a:rPr lang="en-US" altLang="ko-KR" sz="900" dirty="0"/>
            <a:t/>
          </a:r>
          <a:br>
            <a:rPr lang="en-US" altLang="ko-KR" sz="900" dirty="0"/>
          </a:br>
          <a:r>
            <a:rPr lang="ko-KR" altLang="en-US" sz="900" dirty="0" smtClean="0"/>
            <a:t>방</a:t>
          </a:r>
          <a:r>
            <a:rPr lang="ko-KR" altLang="en-US" sz="900" dirty="0"/>
            <a:t>콕</a:t>
          </a:r>
          <a:r>
            <a:rPr lang="ko-KR" altLang="en-US" sz="900" dirty="0" smtClean="0"/>
            <a:t>홍수</a:t>
          </a:r>
          <a:endParaRPr lang="en-US" altLang="ko-KR" sz="900" dirty="0" smtClean="0"/>
        </a:p>
      </cdr:txBody>
    </cdr:sp>
  </cdr:relSizeAnchor>
  <cdr:relSizeAnchor xmlns:cdr="http://schemas.openxmlformats.org/drawingml/2006/chartDrawing">
    <cdr:from>
      <cdr:x>0.83641</cdr:x>
      <cdr:y>0.23075</cdr:y>
    </cdr:from>
    <cdr:to>
      <cdr:x>0.86108</cdr:x>
      <cdr:y>0.63507</cdr:y>
    </cdr:to>
    <cdr:sp macro="" textlink="">
      <cdr:nvSpPr>
        <cdr:cNvPr id="8" name="직사각형 7"/>
        <cdr:cNvSpPr/>
      </cdr:nvSpPr>
      <cdr:spPr>
        <a:xfrm xmlns:a="http://schemas.openxmlformats.org/drawingml/2006/main">
          <a:off x="7323534" y="631355"/>
          <a:ext cx="216024" cy="110624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ko-KR" altLang="en-US"/>
        </a:p>
      </cdr:txBody>
    </cdr:sp>
  </cdr:relSizeAnchor>
  <cdr:relSizeAnchor xmlns:cdr="http://schemas.openxmlformats.org/drawingml/2006/chartDrawing">
    <cdr:from>
      <cdr:x>0.75417</cdr:x>
      <cdr:y>0.06402</cdr:y>
    </cdr:from>
    <cdr:to>
      <cdr:x>0.86108</cdr:x>
      <cdr:y>0.1956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603454" y="175168"/>
          <a:ext cx="936099" cy="360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200"/>
            </a:lnSpc>
          </a:pPr>
          <a:r>
            <a:rPr lang="en-US" altLang="ko-KR" sz="900" dirty="0" smtClean="0"/>
            <a:t>2013</a:t>
          </a:r>
          <a:r>
            <a:rPr lang="ko-KR" altLang="en-US" sz="900" dirty="0" smtClean="0"/>
            <a:t>년 </a:t>
          </a:r>
          <a:r>
            <a:rPr lang="en-US" altLang="ko-KR" sz="900" dirty="0" smtClean="0"/>
            <a:t>4~5</a:t>
          </a:r>
          <a:r>
            <a:rPr lang="ko-KR" altLang="en-US" sz="900" dirty="0" smtClean="0"/>
            <a:t>월</a:t>
          </a:r>
          <a:r>
            <a:rPr lang="en-US" altLang="ko-KR" sz="900" dirty="0" smtClean="0"/>
            <a:t/>
          </a:r>
          <a:br>
            <a:rPr lang="en-US" altLang="ko-KR" sz="900" dirty="0" smtClean="0"/>
          </a:br>
          <a:r>
            <a:rPr lang="ko-KR" altLang="en-US" sz="900" dirty="0" smtClean="0"/>
            <a:t>중국 </a:t>
          </a:r>
          <a:r>
            <a:rPr lang="en-US" altLang="ko-KR" sz="900" dirty="0" smtClean="0"/>
            <a:t>A.I</a:t>
          </a:r>
          <a:r>
            <a:rPr lang="ko-KR" altLang="en-US" sz="900" dirty="0" smtClean="0"/>
            <a:t> </a:t>
          </a:r>
          <a:endParaRPr lang="en-US" altLang="ko-KR" sz="900" dirty="0" smtClean="0"/>
        </a:p>
      </cdr:txBody>
    </cdr:sp>
  </cdr:relSizeAnchor>
  <cdr:relSizeAnchor xmlns:cdr="http://schemas.openxmlformats.org/drawingml/2006/chartDrawing">
    <cdr:from>
      <cdr:x>0.62224</cdr:x>
      <cdr:y>0.02624</cdr:y>
    </cdr:from>
    <cdr:to>
      <cdr:x>0.72915</cdr:x>
      <cdr:y>0.18415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448270" y="71785"/>
          <a:ext cx="936099" cy="432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200"/>
            </a:lnSpc>
          </a:pPr>
          <a:r>
            <a:rPr lang="en-US" altLang="ko-KR" sz="900" dirty="0" smtClean="0"/>
            <a:t>2012</a:t>
          </a:r>
          <a:r>
            <a:rPr lang="ko-KR" altLang="en-US" sz="900" dirty="0" smtClean="0"/>
            <a:t>년 </a:t>
          </a:r>
          <a:r>
            <a:rPr lang="en-US" altLang="ko-KR" sz="900" dirty="0" smtClean="0"/>
            <a:t>6</a:t>
          </a:r>
          <a:r>
            <a:rPr lang="ko-KR" altLang="en-US" sz="900" dirty="0" smtClean="0"/>
            <a:t>월 </a:t>
          </a:r>
          <a:r>
            <a:rPr lang="en-US" altLang="ko-KR" sz="900" dirty="0" smtClean="0"/>
            <a:t/>
          </a:r>
          <a:br>
            <a:rPr lang="en-US" altLang="ko-KR" sz="900" dirty="0" smtClean="0"/>
          </a:br>
          <a:r>
            <a:rPr lang="ko-KR" altLang="en-US" sz="900" dirty="0" smtClean="0"/>
            <a:t>무상증자 </a:t>
          </a:r>
          <a:endParaRPr lang="en-US" altLang="ko-KR" sz="900" dirty="0" smtClean="0"/>
        </a:p>
      </cdr:txBody>
    </cdr:sp>
  </cdr:relSizeAnchor>
  <cdr:relSizeAnchor xmlns:cdr="http://schemas.openxmlformats.org/drawingml/2006/chartDrawing">
    <cdr:from>
      <cdr:x>0.71532</cdr:x>
      <cdr:y>0.1646</cdr:y>
    </cdr:from>
    <cdr:to>
      <cdr:x>0.73254</cdr:x>
      <cdr:y>0.23075</cdr:y>
    </cdr:to>
    <cdr:cxnSp macro="">
      <cdr:nvCxnSpPr>
        <cdr:cNvPr id="12" name="직선 화살표 연결선 11"/>
        <cdr:cNvCxnSpPr/>
      </cdr:nvCxnSpPr>
      <cdr:spPr>
        <a:xfrm xmlns:a="http://schemas.openxmlformats.org/drawingml/2006/main" flipH="1" flipV="1">
          <a:off x="6263318" y="450364"/>
          <a:ext cx="150777" cy="180991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0.88575</cdr:x>
      <cdr:y>0.18414</cdr:y>
    </cdr:from>
    <cdr:to>
      <cdr:x>0.88575</cdr:x>
      <cdr:y>0.68418</cdr:y>
    </cdr:to>
    <cdr:cxnSp macro="">
      <cdr:nvCxnSpPr>
        <cdr:cNvPr id="14" name="직선 연결선 13"/>
        <cdr:cNvCxnSpPr/>
      </cdr:nvCxnSpPr>
      <cdr:spPr>
        <a:xfrm xmlns:a="http://schemas.openxmlformats.org/drawingml/2006/main" flipV="1">
          <a:off x="7755582" y="503833"/>
          <a:ext cx="0" cy="136815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808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0.91042</cdr:x>
      <cdr:y>0.21117</cdr:y>
    </cdr:from>
    <cdr:to>
      <cdr:x>0.92687</cdr:x>
      <cdr:y>0.68418</cdr:y>
    </cdr:to>
    <cdr:sp macro="" textlink="">
      <cdr:nvSpPr>
        <cdr:cNvPr id="15" name="직사각형 14"/>
        <cdr:cNvSpPr/>
      </cdr:nvSpPr>
      <cdr:spPr>
        <a:xfrm xmlns:a="http://schemas.openxmlformats.org/drawingml/2006/main">
          <a:off x="7971606" y="577777"/>
          <a:ext cx="144016" cy="129420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ko-KR" altLang="en-US"/>
        </a:p>
      </cdr:txBody>
    </cdr:sp>
  </cdr:relSizeAnchor>
  <cdr:relSizeAnchor xmlns:cdr="http://schemas.openxmlformats.org/drawingml/2006/chartDrawing">
    <cdr:from>
      <cdr:x>0.8693</cdr:x>
      <cdr:y>0.68418</cdr:y>
    </cdr:from>
    <cdr:to>
      <cdr:x>0.88057</cdr:x>
      <cdr:y>0.72335</cdr:y>
    </cdr:to>
    <cdr:cxnSp macro="">
      <cdr:nvCxnSpPr>
        <cdr:cNvPr id="16" name="직선 화살표 연결선 15"/>
        <cdr:cNvCxnSpPr/>
      </cdr:nvCxnSpPr>
      <cdr:spPr>
        <a:xfrm xmlns:a="http://schemas.openxmlformats.org/drawingml/2006/main" flipV="1">
          <a:off x="7611566" y="1871985"/>
          <a:ext cx="98674" cy="1071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0.77061</cdr:x>
      <cdr:y>0.7105</cdr:y>
    </cdr:from>
    <cdr:to>
      <cdr:x>0.87503</cdr:x>
      <cdr:y>0.76351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747470" y="1943993"/>
          <a:ext cx="914297" cy="145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200"/>
            </a:lnSpc>
          </a:pPr>
          <a:r>
            <a:rPr lang="ko-KR" altLang="en-US" sz="900" b="0" dirty="0" smtClean="0"/>
            <a:t>일본 방사능 </a:t>
          </a:r>
          <a:r>
            <a:rPr lang="ko-KR" altLang="en-US" sz="900" b="0" dirty="0" err="1" smtClean="0"/>
            <a:t>재이슈</a:t>
          </a:r>
          <a:endParaRPr lang="ko-KR" altLang="en-US" sz="900" b="0" dirty="0"/>
        </a:p>
      </cdr:txBody>
    </cdr:sp>
  </cdr:relSizeAnchor>
  <cdr:relSizeAnchor xmlns:cdr="http://schemas.openxmlformats.org/drawingml/2006/chartDrawing">
    <cdr:from>
      <cdr:x>0.86108</cdr:x>
      <cdr:y>0</cdr:y>
    </cdr:from>
    <cdr:to>
      <cdr:x>0.9655</cdr:x>
      <cdr:y>0.1521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7539558" y="-1196975"/>
          <a:ext cx="914297" cy="416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200"/>
            </a:lnSpc>
          </a:pPr>
          <a:r>
            <a:rPr lang="ko-KR" altLang="en-US" sz="900" b="0" dirty="0" smtClean="0"/>
            <a:t>필리핀 태풍</a:t>
          </a:r>
          <a:endParaRPr lang="en-US" altLang="ko-KR" sz="900" b="0" dirty="0" smtClean="0"/>
        </a:p>
        <a:p xmlns:a="http://schemas.openxmlformats.org/drawingml/2006/main">
          <a:pPr algn="ctr">
            <a:lnSpc>
              <a:spcPts val="1200"/>
            </a:lnSpc>
          </a:pPr>
          <a:r>
            <a:rPr lang="ko-KR" altLang="en-US" sz="900" dirty="0" smtClean="0"/>
            <a:t>태국 반정부 시위</a:t>
          </a:r>
          <a:endParaRPr lang="en-US" altLang="ko-KR" sz="900" dirty="0" smtClean="0"/>
        </a:p>
        <a:p xmlns:a="http://schemas.openxmlformats.org/drawingml/2006/main">
          <a:pPr algn="ctr">
            <a:lnSpc>
              <a:spcPts val="1200"/>
            </a:lnSpc>
          </a:pPr>
          <a:endParaRPr lang="ko-KR" altLang="en-US" sz="900" b="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0.15752</cdr:x>
      <cdr:y>0.3159</cdr:y>
    </cdr:from>
    <cdr:to>
      <cdr:x>0.29711</cdr:x>
      <cdr:y>0.37667</cdr:y>
    </cdr:to>
    <cdr:sp macro="" textlink="">
      <cdr:nvSpPr>
        <cdr:cNvPr id="2" name="모서리가 둥근 직사각형 1"/>
        <cdr:cNvSpPr/>
      </cdr:nvSpPr>
      <cdr:spPr>
        <a:xfrm xmlns:a="http://schemas.openxmlformats.org/drawingml/2006/main">
          <a:off x="1359690" y="1224136"/>
          <a:ext cx="1204919" cy="235486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>
            <a:tint val="100000"/>
            <a:shade val="100000"/>
            <a:hueMod val="100000"/>
            <a:satMod val="100000"/>
          </a:sysClr>
        </a:solidFill>
        <a:ln xmlns:a="http://schemas.openxmlformats.org/drawingml/2006/main" w="1905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 latinLnBrk="1">
            <a:spcBef>
              <a:spcPct val="0"/>
            </a:spcBef>
            <a:spcAft>
              <a:spcPct val="0"/>
            </a:spcAft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kumimoji="1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dirty="0" smtClean="0">
              <a:solidFill>
                <a:schemeClr val="bg2">
                  <a:lumMod val="50000"/>
                </a:schemeClr>
              </a:solidFill>
            </a:rPr>
            <a:t>단위 </a:t>
          </a:r>
          <a:r>
            <a:rPr lang="en-US" altLang="ko-KR" dirty="0" smtClean="0">
              <a:solidFill>
                <a:schemeClr val="bg2">
                  <a:lumMod val="50000"/>
                </a:schemeClr>
              </a:solidFill>
            </a:rPr>
            <a:t>: </a:t>
          </a:r>
          <a:r>
            <a:rPr lang="ko-KR" altLang="en-US" dirty="0" smtClean="0">
              <a:solidFill>
                <a:schemeClr val="bg2">
                  <a:lumMod val="50000"/>
                </a:schemeClr>
              </a:solidFill>
            </a:rPr>
            <a:t>천</a:t>
          </a:r>
          <a:r>
            <a:rPr lang="ko-KR" altLang="en-US" dirty="0">
              <a:solidFill>
                <a:schemeClr val="bg2">
                  <a:lumMod val="50000"/>
                </a:schemeClr>
              </a:solidFill>
            </a:rPr>
            <a:t>명</a:t>
          </a:r>
          <a:endParaRPr lang="ko-KR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pPr>
              <a:defRPr/>
            </a:pPr>
            <a:fld id="{4BB4E72E-2D66-415C-A511-45879E0FBA24}" type="datetimeFigureOut">
              <a:rPr lang="ko-KR" altLang="en-US"/>
              <a:pPr>
                <a:defRPr/>
              </a:pPr>
              <a:t>2014-06-10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3D0CF851-AF01-4A0D-850C-B1B5399A5E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43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9228941-D63F-433B-8F1E-DAF92F821FDE}" type="datetimeFigureOut">
              <a:rPr lang="ko-KR" altLang="en-US"/>
              <a:pPr>
                <a:defRPr/>
              </a:pPr>
              <a:t>2014-06-10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79F1019-5CF7-40EB-8A5A-CAC7CAB475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F1019-5CF7-40EB-8A5A-CAC7CAB475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93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업데이트 </a:t>
            </a:r>
            <a:r>
              <a:rPr lang="ko-KR" altLang="en-US" dirty="0" err="1" smtClean="0"/>
              <a:t>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F1019-5CF7-40EB-8A5A-CAC7CAB4758D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64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월 기준 업데이트 완료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F1019-5CF7-40EB-8A5A-CAC7CAB4758D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76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월</a:t>
            </a:r>
            <a:r>
              <a:rPr lang="ko-KR" altLang="en-US" baseline="0" dirty="0" smtClean="0"/>
              <a:t> 기준 업데이트 완료 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F1019-5CF7-40EB-8A5A-CAC7CAB4758D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47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업데이트 </a:t>
            </a:r>
            <a:r>
              <a:rPr lang="ko-KR" altLang="en-US" dirty="0" err="1" smtClean="0"/>
              <a:t>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F1019-5CF7-40EB-8A5A-CAC7CAB4758D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341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73B9E-9B3C-4E3D-8865-9C4546E0EAE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9524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업뎃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F1019-5CF7-40EB-8A5A-CAC7CAB4758D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86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73B9E-9B3C-4E3D-8865-9C4546E0EAE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0929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73B9E-9B3C-4E3D-8865-9C4546E0EAE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5422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지역별 비중 업데이트 완료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F1019-5CF7-40EB-8A5A-CAC7CAB4758D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22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10A34-FFEC-4E01-B73B-42D725392D13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46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패키지 인원비중 그래프 업데이트 완료</a:t>
            </a:r>
            <a:endParaRPr lang="en-US" altLang="ko-KR" dirty="0" smtClean="0"/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41C05-0C4F-4A49-A1FD-C35424CB20E9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8504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패키지</a:t>
            </a:r>
            <a:r>
              <a:rPr lang="en-US" altLang="ko-KR" dirty="0" smtClean="0"/>
              <a:t>,</a:t>
            </a:r>
            <a:r>
              <a:rPr lang="ko-KR" altLang="en-US" dirty="0" smtClean="0"/>
              <a:t>티켓 </a:t>
            </a:r>
            <a:r>
              <a:rPr lang="en-US" altLang="ko-KR" dirty="0" smtClean="0"/>
              <a:t>MS </a:t>
            </a:r>
            <a:r>
              <a:rPr lang="ko-KR" altLang="en-US" dirty="0" smtClean="0"/>
              <a:t>업데이트 완료</a:t>
            </a:r>
            <a:endParaRPr lang="en-US" altLang="ko-KR" dirty="0" smtClean="0"/>
          </a:p>
          <a:p>
            <a:r>
              <a:rPr lang="en-US" altLang="ko-KR" dirty="0" smtClean="0"/>
              <a:t>H</a:t>
            </a:r>
            <a:r>
              <a:rPr lang="ko-KR" altLang="en-US" dirty="0" smtClean="0"/>
              <a:t>사 대비 시장점유율 그래프 업데이트 완료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F1019-5CF7-40EB-8A5A-CAC7CAB4758D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8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73B9E-9B3C-4E3D-8865-9C4546E0EAE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3354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업데이트 완 </a:t>
            </a:r>
            <a:r>
              <a:rPr lang="en-US" altLang="ko-KR" dirty="0" smtClean="0"/>
              <a:t>, 1/29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F1019-5CF7-40EB-8A5A-CAC7CAB4758D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02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FDDA-5228-49BD-89D3-7B5D6F6A902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BD2D-4CAF-49E8-B3DA-DF267EFD69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E40C7DB-6015-44E9-B53F-6F9BA3C01937}" type="datetimeFigureOut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2014-06-10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슬라이드 번호 개체 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F64BC3-F0BF-49A0-AE20-E864616D3F73}" type="slidenum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/>
          </a:p>
        </p:txBody>
      </p:sp>
      <p:sp>
        <p:nvSpPr>
          <p:cNvPr id="6" name="Oval 12"/>
          <p:cNvSpPr>
            <a:spLocks noChangeArrowheads="1"/>
          </p:cNvSpPr>
          <p:nvPr userDrawn="1"/>
        </p:nvSpPr>
        <p:spPr bwMode="auto">
          <a:xfrm>
            <a:off x="4751388" y="0"/>
            <a:ext cx="2863850" cy="162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7" name="Oval 13"/>
          <p:cNvSpPr>
            <a:spLocks noChangeArrowheads="1"/>
          </p:cNvSpPr>
          <p:nvPr userDrawn="1"/>
        </p:nvSpPr>
        <p:spPr bwMode="auto">
          <a:xfrm>
            <a:off x="4859338" y="0"/>
            <a:ext cx="2413000" cy="16287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8" name="Oval 14"/>
          <p:cNvSpPr>
            <a:spLocks noChangeArrowheads="1"/>
          </p:cNvSpPr>
          <p:nvPr userDrawn="1"/>
        </p:nvSpPr>
        <p:spPr bwMode="auto">
          <a:xfrm>
            <a:off x="5292725" y="-9525"/>
            <a:ext cx="1422400" cy="14493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066800"/>
            <a:ext cx="9144000" cy="849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0" y="-1588"/>
            <a:ext cx="5976938" cy="10668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auto">
          <a:xfrm>
            <a:off x="95250" y="1157288"/>
            <a:ext cx="8940800" cy="5584825"/>
          </a:xfrm>
          <a:prstGeom prst="roundRect">
            <a:avLst>
              <a:gd name="adj" fmla="val 1338"/>
            </a:avLst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  <a:ea typeface="+mn-ea"/>
            </a:endParaRPr>
          </a:p>
        </p:txBody>
      </p:sp>
      <p:pic>
        <p:nvPicPr>
          <p:cNvPr id="12" name="Picture 18" descr="lo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313" y="109538"/>
            <a:ext cx="108108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E85B7AD-D16B-40C5-9DC6-555E69102A58}" type="slidenum">
              <a:rPr kumimoji="0" lang="en-US" altLang="ko-KR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ko-KR" smtClean="0"/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/>
          </a:p>
        </p:txBody>
      </p:sp>
      <p:sp>
        <p:nvSpPr>
          <p:cNvPr id="1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36C5-2F84-4181-8507-751DF66B1E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2"/>
          <p:cNvGrpSpPr>
            <a:grpSpLocks/>
          </p:cNvGrpSpPr>
          <p:nvPr userDrawn="1"/>
        </p:nvGrpSpPr>
        <p:grpSpPr bwMode="auto">
          <a:xfrm>
            <a:off x="4751388" y="-9525"/>
            <a:ext cx="2863850" cy="1638300"/>
            <a:chOff x="4751388" y="-9525"/>
            <a:chExt cx="2863850" cy="1638300"/>
          </a:xfrm>
        </p:grpSpPr>
        <p:sp>
          <p:nvSpPr>
            <p:cNvPr id="3" name="Oval 12"/>
            <p:cNvSpPr>
              <a:spLocks noChangeArrowheads="1"/>
            </p:cNvSpPr>
            <p:nvPr userDrawn="1"/>
          </p:nvSpPr>
          <p:spPr bwMode="auto">
            <a:xfrm>
              <a:off x="4751388" y="0"/>
              <a:ext cx="2863850" cy="16287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" name="Oval 13"/>
            <p:cNvSpPr>
              <a:spLocks noChangeArrowheads="1"/>
            </p:cNvSpPr>
            <p:nvPr userDrawn="1"/>
          </p:nvSpPr>
          <p:spPr bwMode="auto">
            <a:xfrm>
              <a:off x="4859338" y="0"/>
              <a:ext cx="2413000" cy="16287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 userDrawn="1"/>
          </p:nvSpPr>
          <p:spPr bwMode="auto">
            <a:xfrm>
              <a:off x="5292725" y="-9525"/>
              <a:ext cx="1422400" cy="14493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sp>
        <p:nvSpPr>
          <p:cNvPr id="6" name="날짜 개체 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E40C7DB-6015-44E9-B53F-6F9BA3C01937}" type="datetimeFigureOut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2014-06-10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5E3EB1-CB2B-4664-9F08-AD3E3ED19A8C}" type="slidenum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ko-KR" altLang="en-US" sz="4400"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9" name="날짜 개체 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E40C7DB-6015-44E9-B53F-6F9BA3C01937}" type="datetimeFigureOut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2014-06-10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CA1638-4EAC-4593-98F6-9177D3CFE952}" type="slidenum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3200"/>
              <a:t>마스터 텍스트 스타일을 편집합니다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3200"/>
              <a:t>둘째 수준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3200"/>
              <a:t>셋째 수준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3200"/>
              <a:t>넷째 수준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3200"/>
              <a:t>다섯째 수준</a:t>
            </a: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/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0" y="1066800"/>
            <a:ext cx="9144000" cy="849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pic>
        <p:nvPicPr>
          <p:cNvPr id="15" name="Picture 18" descr="lo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313" y="109538"/>
            <a:ext cx="108108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 txBox="1">
            <a:spLocks noChangeArrowheads="1"/>
          </p:cNvSpPr>
          <p:nvPr userDrawn="1"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6AC73B-FC3F-4A64-9F54-33EE89F19AFD}" type="slidenum">
              <a:rPr kumimoji="0" lang="en-US" altLang="ko-KR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ko-KR" smtClean="0"/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/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-1588"/>
            <a:ext cx="5976938" cy="106680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9" name="AutoShape 17"/>
          <p:cNvSpPr>
            <a:spLocks noChangeArrowheads="1"/>
          </p:cNvSpPr>
          <p:nvPr userDrawn="1"/>
        </p:nvSpPr>
        <p:spPr bwMode="auto">
          <a:xfrm>
            <a:off x="95250" y="1157288"/>
            <a:ext cx="8940800" cy="5584825"/>
          </a:xfrm>
          <a:prstGeom prst="roundRect">
            <a:avLst>
              <a:gd name="adj" fmla="val 1338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  <a:ea typeface="+mn-ea"/>
            </a:endParaRPr>
          </a:p>
        </p:txBody>
      </p:sp>
      <p:sp>
        <p:nvSpPr>
          <p:cNvPr id="20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3F40-E746-4260-825D-B0AA523C19E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8062-B184-448D-894A-97A43ADB8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EB13-03C2-4AC8-80B0-B56F441793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FC1D-DB81-4646-BE7D-B09A0FD9CB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F492-969E-4A5A-A2DC-9BFEFF5EFE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E78A-4C43-470D-9740-2AEED399C2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9A1D-1EB8-4930-8984-F185F043CA9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9AD4-A3DD-4953-B6D8-CAA7B45B15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5D1AE1-1987-4167-BB57-E6D4754E7F88}" type="datetime1">
              <a:rPr lang="ko-KR" altLang="en-US"/>
              <a:pPr>
                <a:defRPr/>
              </a:pPr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294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3534C4-F69B-4C8B-B326-9D83BDA357D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  <p:sldLayoutId id="2147485292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chart" Target="../charts/chart13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image" Target="../media/image13.jpeg"/><Relationship Id="rId15" Type="http://schemas.openxmlformats.org/officeDocument/2006/relationships/image" Target="../media/image15.png"/><Relationship Id="rId10" Type="http://schemas.openxmlformats.org/officeDocument/2006/relationships/oleObject" Target="../embeddings/oleObject3.bin"/><Relationship Id="rId4" Type="http://schemas.openxmlformats.org/officeDocument/2006/relationships/chart" Target="../charts/chart12.xml"/><Relationship Id="rId9" Type="http://schemas.openxmlformats.org/officeDocument/2006/relationships/image" Target="../media/image11.png"/><Relationship Id="rId1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9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132856"/>
            <a:ext cx="9144000" cy="20882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87" name="Text Box 24"/>
          <p:cNvSpPr txBox="1">
            <a:spLocks noChangeArrowheads="1"/>
          </p:cNvSpPr>
          <p:nvPr/>
        </p:nvSpPr>
        <p:spPr bwMode="auto">
          <a:xfrm>
            <a:off x="6906863" y="3417933"/>
            <a:ext cx="133754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kumimoji="0"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1</a:t>
            </a:r>
            <a:r>
              <a:rPr kumimoji="0"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Q 2014</a:t>
            </a:r>
            <a:endParaRPr kumimoji="0"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71736" y="3000372"/>
            <a:ext cx="59293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ko-KR" sz="3200" b="1" dirty="0">
              <a:latin typeface="+mn-ea"/>
              <a:ea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06685" y="2262179"/>
            <a:ext cx="1690713" cy="1785946"/>
            <a:chOff x="806685" y="2214554"/>
            <a:chExt cx="2214579" cy="2214578"/>
          </a:xfrm>
        </p:grpSpPr>
        <p:grpSp>
          <p:nvGrpSpPr>
            <p:cNvPr id="3" name="그룹 2"/>
            <p:cNvGrpSpPr/>
            <p:nvPr/>
          </p:nvGrpSpPr>
          <p:grpSpPr>
            <a:xfrm>
              <a:off x="806685" y="2214554"/>
              <a:ext cx="2214579" cy="1071570"/>
              <a:chOff x="827584" y="2214554"/>
              <a:chExt cx="2214579" cy="1071570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827584" y="2214554"/>
                <a:ext cx="1071571" cy="1071570"/>
                <a:chOff x="857223" y="2071678"/>
                <a:chExt cx="3710167" cy="250033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모서리가 둥근 직사각형 10"/>
                <p:cNvSpPr/>
                <p:nvPr/>
              </p:nvSpPr>
              <p:spPr>
                <a:xfrm>
                  <a:off x="857223" y="2071678"/>
                  <a:ext cx="3710167" cy="2500330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모서리가 둥근 직사각형 11"/>
                <p:cNvSpPr/>
                <p:nvPr/>
              </p:nvSpPr>
              <p:spPr>
                <a:xfrm>
                  <a:off x="928662" y="2143116"/>
                  <a:ext cx="3571900" cy="2357454"/>
                </a:xfrm>
                <a:prstGeom prst="round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3" name="Picture 1" descr="D:\내컴퓨터\내문서\My Pictures\여행지\22신문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81076" y="2372150"/>
                  <a:ext cx="3105172" cy="186171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grpSp>
            <p:nvGrpSpPr>
              <p:cNvPr id="14" name="그룹 13"/>
              <p:cNvGrpSpPr/>
              <p:nvPr/>
            </p:nvGrpSpPr>
            <p:grpSpPr>
              <a:xfrm>
                <a:off x="1970592" y="2214554"/>
                <a:ext cx="1071571" cy="1071570"/>
                <a:chOff x="836591" y="2755442"/>
                <a:chExt cx="1071571" cy="107157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모서리가 둥근 직사각형 14"/>
                <p:cNvSpPr/>
                <p:nvPr/>
              </p:nvSpPr>
              <p:spPr>
                <a:xfrm>
                  <a:off x="836591" y="2755442"/>
                  <a:ext cx="1071571" cy="1071570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857224" y="2786058"/>
                  <a:ext cx="1031637" cy="1010337"/>
                </a:xfrm>
                <a:prstGeom prst="round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7" name="Picture 2" descr="D:\내컴퓨터\내문서\My Pictures\여행지\25사람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31868" y="2864997"/>
                  <a:ext cx="904856" cy="82866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</p:grpSp>
        <p:grpSp>
          <p:nvGrpSpPr>
            <p:cNvPr id="4" name="그룹 3"/>
            <p:cNvGrpSpPr/>
            <p:nvPr/>
          </p:nvGrpSpPr>
          <p:grpSpPr>
            <a:xfrm>
              <a:off x="806685" y="3357562"/>
              <a:ext cx="2214579" cy="1071570"/>
              <a:chOff x="785786" y="3357562"/>
              <a:chExt cx="2214579" cy="1071570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785786" y="3357562"/>
                <a:ext cx="1071571" cy="1071570"/>
                <a:chOff x="1857356" y="4500570"/>
                <a:chExt cx="1071571" cy="107157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9" name="그룹 36"/>
                <p:cNvGrpSpPr/>
                <p:nvPr/>
              </p:nvGrpSpPr>
              <p:grpSpPr>
                <a:xfrm>
                  <a:off x="1857356" y="4500570"/>
                  <a:ext cx="1071571" cy="1071570"/>
                  <a:chOff x="857223" y="2071678"/>
                  <a:chExt cx="3710167" cy="2500330"/>
                </a:xfrm>
              </p:grpSpPr>
              <p:sp>
                <p:nvSpPr>
                  <p:cNvPr id="21" name="모서리가 둥근 직사각형 20"/>
                  <p:cNvSpPr/>
                  <p:nvPr/>
                </p:nvSpPr>
                <p:spPr>
                  <a:xfrm>
                    <a:off x="857223" y="2071678"/>
                    <a:ext cx="3710167" cy="2500330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모서리가 둥근 직사각형 21"/>
                  <p:cNvSpPr/>
                  <p:nvPr/>
                </p:nvSpPr>
                <p:spPr>
                  <a:xfrm>
                    <a:off x="928662" y="2143116"/>
                    <a:ext cx="3571900" cy="2357454"/>
                  </a:xfrm>
                  <a:prstGeom prst="round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pic>
              <p:nvPicPr>
                <p:cNvPr id="20" name="Picture 3" descr="D:\내컴퓨터\내문서\My Pictures\여행지\01외관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957370" y="4610108"/>
                  <a:ext cx="877360" cy="81915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grpSp>
            <p:nvGrpSpPr>
              <p:cNvPr id="23" name="그룹 22"/>
              <p:cNvGrpSpPr/>
              <p:nvPr/>
            </p:nvGrpSpPr>
            <p:grpSpPr>
              <a:xfrm>
                <a:off x="1928794" y="3357562"/>
                <a:ext cx="1071571" cy="1071570"/>
                <a:chOff x="2857488" y="5286388"/>
                <a:chExt cx="1071571" cy="107157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4" name="그룹 40"/>
                <p:cNvGrpSpPr/>
                <p:nvPr/>
              </p:nvGrpSpPr>
              <p:grpSpPr>
                <a:xfrm>
                  <a:off x="2857488" y="5286388"/>
                  <a:ext cx="1071571" cy="1071570"/>
                  <a:chOff x="857223" y="2071678"/>
                  <a:chExt cx="3710167" cy="2500330"/>
                </a:xfrm>
              </p:grpSpPr>
              <p:sp>
                <p:nvSpPr>
                  <p:cNvPr id="26" name="모서리가 둥근 직사각형 25"/>
                  <p:cNvSpPr/>
                  <p:nvPr/>
                </p:nvSpPr>
                <p:spPr>
                  <a:xfrm>
                    <a:off x="857223" y="2071678"/>
                    <a:ext cx="3710167" cy="2500330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모서리가 둥근 직사각형 26"/>
                  <p:cNvSpPr/>
                  <p:nvPr/>
                </p:nvSpPr>
                <p:spPr>
                  <a:xfrm>
                    <a:off x="928662" y="2143116"/>
                    <a:ext cx="3571900" cy="2357454"/>
                  </a:xfrm>
                  <a:prstGeom prst="round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pic>
              <p:nvPicPr>
                <p:cNvPr id="25" name="Picture 4" descr="D:\내컴퓨터\내문서\My Pictures\여행지\27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969149" y="5367351"/>
                  <a:ext cx="888471" cy="847731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</p:grpSp>
      </p:grp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5496" y="101416"/>
            <a:ext cx="273630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Growing Together 2013</a:t>
            </a:r>
            <a:endParaRPr kumimoji="0" lang="en-US" altLang="ko-KR" sz="16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66" y="116632"/>
            <a:ext cx="1676822" cy="255319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2861498" y="2358008"/>
            <a:ext cx="5886966" cy="1143000"/>
            <a:chOff x="2861498" y="2286000"/>
            <a:chExt cx="5886966" cy="11430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61498" y="2286000"/>
              <a:ext cx="5886966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ko-KR" sz="4400" b="1" dirty="0">
                  <a:latin typeface="+mn-ea"/>
                  <a:ea typeface="+mn-ea"/>
                </a:rPr>
                <a:t>Investor Relations</a:t>
              </a:r>
            </a:p>
          </p:txBody>
        </p:sp>
        <p:cxnSp>
          <p:nvCxnSpPr>
            <p:cNvPr id="30" name="직선 연결선 29"/>
            <p:cNvCxnSpPr/>
            <p:nvPr/>
          </p:nvCxnSpPr>
          <p:spPr>
            <a:xfrm>
              <a:off x="3347864" y="3249251"/>
              <a:ext cx="489654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195736" y="6574477"/>
            <a:ext cx="483191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Since 1989 MDETOUR NETWORK. Inc. All rights reserved</a:t>
            </a:r>
            <a:endParaRPr kumimoji="0"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014440"/>
              </p:ext>
            </p:extLst>
          </p:nvPr>
        </p:nvGraphicFramePr>
        <p:xfrm>
          <a:off x="251520" y="1196752"/>
          <a:ext cx="8568951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224136"/>
                <a:gridCol w="1296144"/>
                <a:gridCol w="1224136"/>
                <a:gridCol w="1224136"/>
                <a:gridCol w="1584175"/>
              </a:tblGrid>
              <a:tr h="356235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1Q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2Q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3Q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4Q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2013FY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2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매출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35,897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29,921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43,279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33,818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142,915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888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비용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30,278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28,113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34,398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30,421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123,210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610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영업 이익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5,619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1,808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8,881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3,397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19,705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618275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영업 이익 비중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6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29%</a:t>
                      </a: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16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1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Peak Season</a:t>
                      </a:r>
                      <a:r>
                        <a:rPr lang="en-US" altLang="ko-KR" sz="1600" kern="1200" dirty="0" smtClean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60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140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10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Peak Season</a:t>
                      </a:r>
                      <a:r>
                        <a:rPr lang="en-US" altLang="ko-KR" sz="140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altLang="ko-KR" sz="14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8254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영업이익 </a:t>
                      </a:r>
                      <a:r>
                        <a:rPr lang="ko-KR" altLang="en-US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전환률</a:t>
                      </a: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60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21%</a:t>
                      </a:r>
                      <a:endParaRPr lang="en-US" altLang="ko-KR" sz="16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14%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74397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계절별 </a:t>
            </a:r>
            <a:r>
              <a:rPr kumimoji="0" lang="ko-KR" altLang="en-US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매출변동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2013FY</a:t>
            </a:r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6376" y="980728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+mn-ea"/>
                <a:ea typeface="+mn-ea"/>
              </a:rPr>
              <a:t>(</a:t>
            </a:r>
            <a:r>
              <a:rPr lang="ko-KR" altLang="en-US" sz="1000" b="1" dirty="0" smtClean="0">
                <a:latin typeface="+mn-ea"/>
                <a:ea typeface="+mn-ea"/>
              </a:rPr>
              <a:t>단위</a:t>
            </a:r>
            <a:r>
              <a:rPr lang="en-US" altLang="ko-KR" sz="1000" b="1" dirty="0" smtClean="0">
                <a:latin typeface="+mn-ea"/>
                <a:ea typeface="+mn-ea"/>
              </a:rPr>
              <a:t>: </a:t>
            </a:r>
            <a:r>
              <a:rPr lang="ko-KR" altLang="en-US" sz="1000" b="1">
                <a:latin typeface="+mn-ea"/>
                <a:ea typeface="+mn-ea"/>
              </a:rPr>
              <a:t>백</a:t>
            </a:r>
            <a:r>
              <a:rPr lang="ko-KR" altLang="en-US" sz="1000" b="1" smtClean="0">
                <a:latin typeface="+mn-ea"/>
                <a:ea typeface="+mn-ea"/>
              </a:rPr>
              <a:t>만원</a:t>
            </a:r>
            <a:r>
              <a:rPr lang="en-US" altLang="ko-KR" sz="1000" b="1" dirty="0" smtClean="0">
                <a:latin typeface="+mn-ea"/>
                <a:ea typeface="+mn-ea"/>
              </a:rPr>
              <a:t>)</a:t>
            </a:r>
            <a:r>
              <a:rPr lang="ko-KR" altLang="en-US" sz="1000" b="1" dirty="0" smtClean="0">
                <a:latin typeface="+mn-ea"/>
                <a:ea typeface="+mn-ea"/>
              </a:rPr>
              <a:t> </a:t>
            </a:r>
            <a:endParaRPr lang="ko-KR" altLang="en-US" sz="1000" b="1" dirty="0">
              <a:latin typeface="+mn-ea"/>
              <a:ea typeface="+mn-ea"/>
            </a:endParaRPr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2260228824"/>
              </p:ext>
            </p:extLst>
          </p:nvPr>
        </p:nvGraphicFramePr>
        <p:xfrm>
          <a:off x="179512" y="3645024"/>
          <a:ext cx="8784976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6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80528" y="12945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1400" b="1" dirty="0" smtClean="0">
                <a:latin typeface="+mn-ea"/>
                <a:ea typeface="+mn-ea"/>
              </a:rPr>
              <a:t>송객인원</a:t>
            </a:r>
            <a:r>
              <a:rPr lang="en-US" altLang="ko-KR" sz="1400" b="1" dirty="0" smtClean="0">
                <a:latin typeface="+mn-ea"/>
                <a:ea typeface="+mn-ea"/>
              </a:rPr>
              <a:t>  </a:t>
            </a:r>
            <a:endParaRPr lang="ko-KR" altLang="en-US" sz="1400" b="1" dirty="0">
              <a:latin typeface="+mn-ea"/>
              <a:ea typeface="+mn-ea"/>
            </a:endParaRPr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2717322530"/>
              </p:ext>
            </p:extLst>
          </p:nvPr>
        </p:nvGraphicFramePr>
        <p:xfrm>
          <a:off x="179513" y="1568666"/>
          <a:ext cx="4176463" cy="474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직사각형 8"/>
          <p:cNvSpPr/>
          <p:nvPr/>
        </p:nvSpPr>
        <p:spPr>
          <a:xfrm>
            <a:off x="5004048" y="1268758"/>
            <a:ext cx="2795335" cy="359395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매 출</a:t>
            </a:r>
            <a:endParaRPr lang="ko-KR" altLang="ko-KR" sz="1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2305689742"/>
              </p:ext>
            </p:extLst>
          </p:nvPr>
        </p:nvGraphicFramePr>
        <p:xfrm>
          <a:off x="4427984" y="1568666"/>
          <a:ext cx="4392488" cy="474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513" y="188640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패키지 </a:t>
            </a:r>
            <a:r>
              <a:rPr kumimoji="0" lang="ko-KR" altLang="en-US" sz="24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지역별 </a:t>
            </a:r>
            <a:r>
              <a:rPr kumimoji="0" lang="ko-KR" altLang="en-US" sz="24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비중 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(1Q 2014)</a:t>
            </a:r>
            <a:endParaRPr kumimoji="0"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97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1268760"/>
            <a:ext cx="3491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smtClean="0">
                <a:latin typeface="+mn-ea"/>
                <a:ea typeface="+mn-ea"/>
              </a:rPr>
              <a:t>송객인원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513" y="188640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패키지 지역별 비중</a:t>
            </a:r>
            <a:r>
              <a:rPr kumimoji="0"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년간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en-US" altLang="ko-KR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			</a:t>
            </a:r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1435106107"/>
              </p:ext>
            </p:extLst>
          </p:nvPr>
        </p:nvGraphicFramePr>
        <p:xfrm>
          <a:off x="179513" y="1568666"/>
          <a:ext cx="4176463" cy="474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직사각형 8"/>
          <p:cNvSpPr/>
          <p:nvPr/>
        </p:nvSpPr>
        <p:spPr>
          <a:xfrm>
            <a:off x="5076056" y="1268760"/>
            <a:ext cx="2795335" cy="359395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매 출</a:t>
            </a:r>
            <a:endParaRPr lang="ko-KR" altLang="ko-KR" sz="1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3652582950"/>
              </p:ext>
            </p:extLst>
          </p:nvPr>
        </p:nvGraphicFramePr>
        <p:xfrm>
          <a:off x="4427984" y="1568666"/>
          <a:ext cx="4392488" cy="474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3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409709" y="1628800"/>
            <a:ext cx="714380" cy="581025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/>
              <a:t>항공권</a:t>
            </a:r>
            <a:endParaRPr kumimoji="0" lang="en-US" altLang="ko-KR" sz="1300" b="1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199994" y="4448220"/>
            <a:ext cx="1104907" cy="652467"/>
          </a:xfrm>
          <a:prstGeom prst="roundRect">
            <a:avLst/>
          </a:prstGeom>
          <a:noFill/>
          <a:ln w="28575">
            <a:solidFill>
              <a:schemeClr val="accent2"/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200" b="1" dirty="0">
                <a:solidFill>
                  <a:schemeClr val="tx1"/>
                </a:solidFill>
                <a:latin typeface="Verdana" pitchFamily="34" charset="0"/>
              </a:rPr>
              <a:t>개별 상품</a:t>
            </a:r>
            <a:endParaRPr kumimoji="0" lang="en-US" altLang="ko-KR" sz="12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 eaLnBrk="0" latinLnBrk="0" hangingPunct="0"/>
            <a:r>
              <a:rPr kumimoji="0" lang="en-US" altLang="ko-KR" sz="900" b="1" dirty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kumimoji="0" lang="ko-KR" altLang="en-US" sz="900" b="1" dirty="0">
                <a:solidFill>
                  <a:schemeClr val="tx1"/>
                </a:solidFill>
                <a:latin typeface="Verdana" pitchFamily="34" charset="0"/>
              </a:rPr>
              <a:t>티켓</a:t>
            </a:r>
            <a:r>
              <a:rPr kumimoji="0" lang="en-US" altLang="ko-KR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kumimoji="0" lang="ko-KR" altLang="en-US" sz="900" b="1" dirty="0">
                <a:solidFill>
                  <a:schemeClr val="tx1"/>
                </a:solidFill>
                <a:latin typeface="Verdana" pitchFamily="34" charset="0"/>
              </a:rPr>
              <a:t>입장권</a:t>
            </a:r>
            <a:r>
              <a:rPr kumimoji="0" lang="en-US" altLang="ko-KR" sz="9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kumimoji="0" lang="ko-KR" altLang="en-US" sz="900" b="1" dirty="0">
                <a:solidFill>
                  <a:schemeClr val="tx1"/>
                </a:solidFill>
                <a:latin typeface="Verdana" pitchFamily="34" charset="0"/>
              </a:rPr>
              <a:t>호텔</a:t>
            </a:r>
            <a:r>
              <a:rPr kumimoji="0" lang="en-US" altLang="ko-KR" sz="900" b="1" dirty="0">
                <a:solidFill>
                  <a:schemeClr val="tx1"/>
                </a:solidFill>
                <a:latin typeface="Verdana" pitchFamily="34" charset="0"/>
              </a:rPr>
              <a:t>)</a:t>
            </a:r>
            <a:endParaRPr kumimoji="0" lang="ko-KR" altLang="en-US" sz="900" b="1" dirty="0">
              <a:solidFill>
                <a:schemeClr val="tx1"/>
              </a:solidFill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199994" y="2305068"/>
            <a:ext cx="1104907" cy="2081239"/>
          </a:xfrm>
          <a:prstGeom prst="roundRect">
            <a:avLst/>
          </a:prstGeom>
          <a:noFill/>
          <a:ln w="28575">
            <a:solidFill>
              <a:schemeClr val="accent4"/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200" b="1" dirty="0" smtClean="0">
                <a:solidFill>
                  <a:schemeClr val="tx1"/>
                </a:solidFill>
                <a:latin typeface="Verdana" pitchFamily="34" charset="0"/>
              </a:rPr>
              <a:t>패키지상품</a:t>
            </a:r>
            <a:endParaRPr kumimoji="0" lang="en-US" altLang="ko-KR" sz="1200" b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2181208" y="1628800"/>
            <a:ext cx="714380" cy="581025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/>
              <a:t>호텔</a:t>
            </a:r>
            <a:endParaRPr kumimoji="0" lang="en-US" altLang="ko-KR" sz="1300" b="1" dirty="0"/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3714744" y="1628800"/>
            <a:ext cx="1247753" cy="581025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/>
              <a:t>현지교통</a:t>
            </a:r>
            <a:endParaRPr kumimoji="0" lang="en-US" altLang="ko-KR" sz="13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dirty="0" smtClean="0"/>
              <a:t>&amp; </a:t>
            </a:r>
            <a:r>
              <a:rPr kumimoji="0" lang="ko-KR" altLang="en-US" sz="1300" b="1" dirty="0" smtClean="0"/>
              <a:t>식사</a:t>
            </a:r>
            <a:endParaRPr kumimoji="0" lang="en-US" altLang="ko-KR" sz="1300" b="1" dirty="0" smtClean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1414440" y="2305068"/>
            <a:ext cx="4329135" cy="6524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그룹여행상품</a:t>
            </a:r>
            <a:r>
              <a:rPr kumimoji="0"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(</a:t>
            </a:r>
            <a:r>
              <a:rPr kumimoji="0" lang="ko-KR" altLang="en-US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인센티브</a:t>
            </a:r>
            <a:r>
              <a:rPr kumimoji="0"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 투어 포함</a:t>
            </a:r>
            <a:r>
              <a:rPr kumimoji="0"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)(</a:t>
            </a:r>
            <a:r>
              <a:rPr kumimoji="0"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유럽</a:t>
            </a:r>
            <a:r>
              <a:rPr kumimoji="0"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,</a:t>
            </a:r>
            <a:r>
              <a:rPr kumimoji="0"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미주 장거리여행</a:t>
            </a:r>
            <a:r>
              <a:rPr kumimoji="0"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0" name="모서리가 둥근 직사각형 49"/>
          <p:cNvSpPr/>
          <p:nvPr/>
        </p:nvSpPr>
        <p:spPr>
          <a:xfrm>
            <a:off x="1414440" y="3019460"/>
            <a:ext cx="3586188" cy="6524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소 그룹여행상품 </a:t>
            </a:r>
            <a:r>
              <a:rPr kumimoji="0" lang="en-US" altLang="ko-KR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( </a:t>
            </a:r>
            <a:r>
              <a:rPr kumimoji="0" lang="ko-KR" altLang="en-US" sz="10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괌</a:t>
            </a:r>
            <a:r>
              <a:rPr kumimoji="0" lang="ko-KR" altLang="en-US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kumimoji="0" lang="en-US" altLang="ko-KR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, </a:t>
            </a:r>
            <a:r>
              <a:rPr kumimoji="0" lang="ko-KR" altLang="en-US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사이판</a:t>
            </a:r>
            <a:r>
              <a:rPr kumimoji="0" lang="en-US" altLang="ko-KR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, </a:t>
            </a:r>
            <a:r>
              <a:rPr kumimoji="0" lang="ko-KR" altLang="en-US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동남아 등</a:t>
            </a:r>
            <a:r>
              <a:rPr kumimoji="0" lang="en-US" altLang="ko-KR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)</a:t>
            </a:r>
            <a:r>
              <a:rPr kumimoji="0" lang="ko-KR" altLang="en-US" sz="10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 </a:t>
            </a:r>
            <a:endParaRPr kumimoji="0" lang="en-US" altLang="ko-KR" sz="105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1414442" y="3743365"/>
            <a:ext cx="1481160" cy="6524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0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에어텔</a:t>
            </a:r>
            <a:endParaRPr kumimoji="0" lang="en-US" altLang="ko-KR" sz="105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2947976" y="1628800"/>
            <a:ext cx="714380" cy="581025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/>
              <a:t>가이드</a:t>
            </a:r>
            <a:endParaRPr kumimoji="0" lang="en-US" altLang="ko-KR" sz="1300" b="1" dirty="0"/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5019678" y="1628800"/>
            <a:ext cx="714380" cy="581025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/>
              <a:t>인솔자</a:t>
            </a:r>
            <a:endParaRPr kumimoji="0" lang="en-US" altLang="ko-KR" sz="1300" b="1" dirty="0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1414441" y="4457745"/>
            <a:ext cx="709635" cy="6524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개별</a:t>
            </a:r>
            <a:endParaRPr kumimoji="0" lang="en-US" altLang="ko-KR" sz="1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2181223" y="4457745"/>
            <a:ext cx="709635" cy="6524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개별</a:t>
            </a:r>
            <a:endParaRPr kumimoji="0" lang="en-US" altLang="ko-KR" sz="1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2947976" y="4457745"/>
            <a:ext cx="709635" cy="6524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개별</a:t>
            </a:r>
            <a:endParaRPr kumimoji="0" lang="en-US" altLang="ko-KR" sz="1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3705223" y="4457745"/>
            <a:ext cx="1266828" cy="6524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개별</a:t>
            </a:r>
            <a:endParaRPr kumimoji="0" lang="en-US" altLang="ko-KR" sz="1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5019672" y="4457745"/>
            <a:ext cx="709635" cy="6524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개별</a:t>
            </a:r>
            <a:endParaRPr kumimoji="0" lang="en-US" altLang="ko-KR" sz="10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5835698" y="1635610"/>
            <a:ext cx="575422" cy="577865"/>
          </a:xfrm>
          <a:prstGeom prst="rect">
            <a:avLst/>
          </a:prstGeom>
          <a:solidFill>
            <a:schemeClr val="accent5"/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/>
              <a:t>인원</a:t>
            </a:r>
            <a:r>
              <a:rPr kumimoji="0" lang="en-US" altLang="ko-KR" sz="1300" b="1" dirty="0" smtClean="0"/>
              <a:t/>
            </a:r>
            <a:br>
              <a:rPr kumimoji="0" lang="en-US" altLang="ko-KR" sz="1300" b="1" dirty="0" smtClean="0"/>
            </a:br>
            <a:r>
              <a:rPr kumimoji="0" lang="ko-KR" altLang="en-US" sz="1300" b="1" smtClean="0"/>
              <a:t>비중</a:t>
            </a:r>
            <a:endParaRPr kumimoji="0" lang="en-US" altLang="ko-KR" sz="1300" b="1" dirty="0"/>
          </a:p>
        </p:txBody>
      </p:sp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7947447" y="1628800"/>
            <a:ext cx="933480" cy="558174"/>
          </a:xfrm>
          <a:prstGeom prst="rect">
            <a:avLst/>
          </a:prstGeom>
          <a:solidFill>
            <a:schemeClr val="accent5"/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/>
              <a:t>매출 </a:t>
            </a:r>
            <a:r>
              <a:rPr kumimoji="0" lang="ko-KR" altLang="en-US" sz="1300" b="1" dirty="0" err="1" smtClean="0"/>
              <a:t>전환률</a:t>
            </a:r>
            <a:r>
              <a:rPr kumimoji="0" lang="en-US" altLang="ko-KR" sz="1300" b="1" dirty="0" smtClean="0"/>
              <a:t/>
            </a:r>
            <a:br>
              <a:rPr kumimoji="0" lang="en-US" altLang="ko-KR" sz="1300" b="1" dirty="0" smtClean="0"/>
            </a:br>
            <a:r>
              <a:rPr kumimoji="0" lang="en-US" altLang="ko-KR" sz="1300" b="1" dirty="0" smtClean="0"/>
              <a:t>Net Sales</a:t>
            </a:r>
            <a:endParaRPr kumimoji="0" lang="en-US" altLang="ko-KR" sz="13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6627336" y="245808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8</a:t>
            </a:r>
            <a:r>
              <a:rPr lang="en-US" altLang="ko-KR" sz="1400" dirty="0" smtClean="0">
                <a:latin typeface="+mn-ea"/>
                <a:ea typeface="+mn-ea"/>
              </a:rPr>
              <a:t>.9%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27950" y="321506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86</a:t>
            </a:r>
            <a:r>
              <a:rPr lang="en-US" altLang="ko-KR" sz="1400" dirty="0" smtClean="0">
                <a:latin typeface="+mn-ea"/>
                <a:ea typeface="+mn-ea"/>
              </a:rPr>
              <a:t>.2%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27336" y="385394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5</a:t>
            </a:r>
            <a:r>
              <a:rPr lang="en-US" altLang="ko-KR" sz="1400" dirty="0" smtClean="0">
                <a:latin typeface="+mn-ea"/>
                <a:ea typeface="+mn-ea"/>
              </a:rPr>
              <a:t>.0%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10513" y="3192712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15.5%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128947" y="464052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 1.7%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110513" y="247832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15</a:t>
            </a:r>
            <a:r>
              <a:rPr lang="en-US" altLang="ko-KR" sz="1400" dirty="0" smtClean="0">
                <a:latin typeface="+mn-ea"/>
                <a:ea typeface="+mn-ea"/>
              </a:rPr>
              <a:t>.8%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110513" y="3916617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15.4%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82563" y="1233472"/>
            <a:ext cx="867568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패키지 분석 </a:t>
            </a:r>
            <a:r>
              <a:rPr kumimoji="0" lang="en-US" altLang="ko-KR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(2013FY)</a:t>
            </a:r>
            <a:endParaRPr kumimoji="0" lang="en-US" altLang="ko-KR" b="1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75217"/>
              </p:ext>
            </p:extLst>
          </p:nvPr>
        </p:nvGraphicFramePr>
        <p:xfrm>
          <a:off x="179512" y="5272631"/>
          <a:ext cx="8640959" cy="111921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79917"/>
                <a:gridCol w="648216"/>
                <a:gridCol w="1050550"/>
                <a:gridCol w="1194599"/>
                <a:gridCol w="1194599"/>
                <a:gridCol w="1194599"/>
                <a:gridCol w="1194599"/>
                <a:gridCol w="1083880"/>
              </a:tblGrid>
              <a:tr h="209318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동남아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중국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유럽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남태평양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미주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일본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251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매출비중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FY2013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3995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인원비중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FY2013</a:t>
                      </a:r>
                      <a:endParaRPr lang="ko-KR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49%</a:t>
                      </a:r>
                      <a:endParaRPr lang="ko-KR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22%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931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평균단가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(KRW)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FY2012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effectLst/>
                          <a:latin typeface="Segoe UI"/>
                        </a:rPr>
                        <a:t>899,202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effectLst/>
                          <a:latin typeface="Segoe UI"/>
                        </a:rPr>
                        <a:t>775,768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effectLst/>
                          <a:latin typeface="Segoe UI"/>
                        </a:rPr>
                        <a:t>2,869,626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effectLst/>
                          <a:latin typeface="Segoe UI"/>
                        </a:rPr>
                        <a:t>1,465,413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effectLst/>
                          <a:latin typeface="Segoe UI"/>
                        </a:rPr>
                        <a:t>2,493,578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effectLst/>
                          <a:latin typeface="Segoe UI"/>
                        </a:rPr>
                        <a:t>719,467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318"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FY2013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1E03E5"/>
                          </a:solidFill>
                          <a:effectLst/>
                          <a:latin typeface="Segoe UI"/>
                        </a:rPr>
                        <a:t>897,548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1E03E5"/>
                          </a:solidFill>
                          <a:effectLst/>
                          <a:latin typeface="Segoe UI"/>
                        </a:rPr>
                        <a:t>751,182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1E03E5"/>
                          </a:solidFill>
                          <a:effectLst/>
                          <a:latin typeface="Segoe UI"/>
                        </a:rPr>
                        <a:t>2,804,629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1E03E5"/>
                          </a:solidFill>
                          <a:effectLst/>
                          <a:latin typeface="Segoe UI"/>
                        </a:rPr>
                        <a:t>1,388,779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1E03E5"/>
                          </a:solidFill>
                          <a:effectLst/>
                          <a:latin typeface="Segoe UI"/>
                        </a:rPr>
                        <a:t>2,285,435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"/>
                        </a:rPr>
                        <a:t>888,885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슬라이드 번호 개체 틀 28"/>
          <p:cNvSpPr>
            <a:spLocks noGrp="1"/>
          </p:cNvSpPr>
          <p:nvPr>
            <p:ph type="sldNum" sz="quarter" idx="10"/>
          </p:nvPr>
        </p:nvSpPr>
        <p:spPr>
          <a:xfrm>
            <a:off x="6929438" y="6347668"/>
            <a:ext cx="2133600" cy="365125"/>
          </a:xfrm>
        </p:spPr>
        <p:txBody>
          <a:bodyPr/>
          <a:lstStyle/>
          <a:p>
            <a:pPr>
              <a:defRPr/>
            </a:pPr>
            <a:fld id="{A8DFE9B8-3221-4F61-9A7C-BC3799F2132F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사업현</a:t>
            </a:r>
            <a:r>
              <a:rPr kumimoji="0"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황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1. Outbound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903300" y="2362200"/>
            <a:ext cx="395560" cy="1956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71%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906276" y="4566329"/>
            <a:ext cx="409543" cy="455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29%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73251" y="464893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5</a:t>
            </a:r>
            <a:r>
              <a:rPr lang="en-US" altLang="ko-KR" sz="1400" dirty="0" smtClean="0">
                <a:latin typeface="+mn-ea"/>
                <a:ea typeface="+mn-ea"/>
              </a:rPr>
              <a:t>.2%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76640" y="24801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10</a:t>
            </a:r>
            <a:r>
              <a:rPr lang="en-US" altLang="ko-KR" sz="1400" dirty="0" smtClean="0">
                <a:latin typeface="+mn-ea"/>
                <a:ea typeface="+mn-ea"/>
              </a:rPr>
              <a:t>.6</a:t>
            </a:r>
            <a:r>
              <a:rPr lang="en-US" altLang="ko-KR" sz="1400" dirty="0" smtClean="0">
                <a:latin typeface="+mn-ea"/>
                <a:ea typeface="+mn-ea"/>
              </a:rPr>
              <a:t>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60039" y="321054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7</a:t>
            </a:r>
            <a:r>
              <a:rPr lang="en-US" altLang="ko-KR" sz="1400" dirty="0" smtClean="0">
                <a:latin typeface="+mn-ea"/>
                <a:ea typeface="+mn-ea"/>
              </a:rPr>
              <a:t>.4%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76640" y="387109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  <a:ea typeface="+mn-ea"/>
              </a:rPr>
              <a:t>26</a:t>
            </a:r>
            <a:r>
              <a:rPr lang="en-US" altLang="ko-KR" sz="1400" dirty="0" smtClean="0">
                <a:latin typeface="+mn-ea"/>
                <a:ea typeface="+mn-ea"/>
              </a:rPr>
              <a:t>.2%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567809" y="1631935"/>
            <a:ext cx="568030" cy="577865"/>
          </a:xfrm>
          <a:prstGeom prst="rect">
            <a:avLst/>
          </a:prstGeom>
          <a:solidFill>
            <a:schemeClr val="accent5"/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/>
              <a:t>패키지</a:t>
            </a:r>
            <a:r>
              <a:rPr kumimoji="0" lang="en-US" altLang="ko-KR" sz="1300" b="1" dirty="0" smtClean="0"/>
              <a:t/>
            </a:r>
            <a:br>
              <a:rPr kumimoji="0" lang="en-US" altLang="ko-KR" sz="1300" b="1" dirty="0" smtClean="0"/>
            </a:br>
            <a:r>
              <a:rPr kumimoji="0" lang="ko-KR" altLang="en-US" sz="1300" b="1" smtClean="0"/>
              <a:t>비중</a:t>
            </a:r>
            <a:endParaRPr kumimoji="0" lang="en-US" altLang="ko-KR" sz="1300" b="1" dirty="0"/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7257628" y="1627044"/>
            <a:ext cx="568030" cy="577865"/>
          </a:xfrm>
          <a:prstGeom prst="rect">
            <a:avLst/>
          </a:prstGeom>
          <a:solidFill>
            <a:schemeClr val="accent5"/>
          </a:solidFill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dirty="0" err="1" smtClean="0"/>
              <a:t>YoY</a:t>
            </a:r>
            <a:endParaRPr kumimoji="0" lang="en-US" altLang="ko-KR" sz="1300" b="1" dirty="0"/>
          </a:p>
        </p:txBody>
      </p:sp>
    </p:spTree>
    <p:extLst>
      <p:ext uri="{BB962C8B-B14F-4D97-AF65-F5344CB8AC3E}">
        <p14:creationId xmlns:p14="http://schemas.microsoft.com/office/powerpoint/2010/main" val="9948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6"/>
          <p:cNvSpPr txBox="1">
            <a:spLocks noChangeArrowheads="1"/>
          </p:cNvSpPr>
          <p:nvPr/>
        </p:nvSpPr>
        <p:spPr bwMode="auto">
          <a:xfrm>
            <a:off x="150813" y="6308725"/>
            <a:ext cx="7850187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1000" dirty="0">
                <a:latin typeface="+mn-ea"/>
                <a:ea typeface="+mn-ea"/>
                <a:cs typeface="Segoe UI" pitchFamily="34" charset="0"/>
              </a:rPr>
              <a:t>1) </a:t>
            </a:r>
            <a:r>
              <a:rPr kumimoji="0" lang="en-US" altLang="ko-KR" sz="1000" dirty="0" smtClean="0">
                <a:latin typeface="+mn-ea"/>
                <a:ea typeface="+mn-ea"/>
                <a:cs typeface="Segoe UI" pitchFamily="34" charset="0"/>
              </a:rPr>
              <a:t>7%</a:t>
            </a:r>
            <a:r>
              <a:rPr kumimoji="0" lang="ko-KR" altLang="en-US" sz="1000" smtClean="0">
                <a:latin typeface="+mn-ea"/>
                <a:ea typeface="+mn-ea"/>
                <a:cs typeface="Segoe UI" pitchFamily="34" charset="0"/>
              </a:rPr>
              <a:t>의 수익은 기타수입 항목으로 손익계산서에 반영됩니다</a:t>
            </a:r>
            <a:r>
              <a:rPr kumimoji="0" lang="en-US" altLang="ko-KR" sz="1000" dirty="0" smtClean="0">
                <a:latin typeface="+mn-ea"/>
                <a:ea typeface="+mn-ea"/>
                <a:cs typeface="Segoe UI" pitchFamily="34" charset="0"/>
              </a:rPr>
              <a:t>.</a:t>
            </a:r>
            <a:endParaRPr kumimoji="0" lang="en-US" altLang="ko-KR" sz="1000" dirty="0">
              <a:latin typeface="+mn-ea"/>
              <a:ea typeface="+mn-ea"/>
              <a:cs typeface="Segoe UI" pitchFamily="34" charset="0"/>
            </a:endParaRPr>
          </a:p>
        </p:txBody>
      </p:sp>
      <p:sp>
        <p:nvSpPr>
          <p:cNvPr id="32" name="AutoShape 296" descr="상공"/>
          <p:cNvSpPr>
            <a:spLocks noChangeArrowheads="1"/>
          </p:cNvSpPr>
          <p:nvPr/>
        </p:nvSpPr>
        <p:spPr bwMode="gray">
          <a:xfrm>
            <a:off x="200025" y="5145088"/>
            <a:ext cx="1009650" cy="1082675"/>
          </a:xfrm>
          <a:prstGeom prst="roundRect">
            <a:avLst>
              <a:gd name="adj" fmla="val 11921"/>
            </a:avLst>
          </a:prstGeom>
          <a:blipFill dpi="0" rotWithShape="1">
            <a:blip r:embed="rId3" cstate="print">
              <a:alphaModFix amt="80000"/>
            </a:blip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>
                <a:latin typeface="+mn-ea"/>
                <a:ea typeface="+mn-ea"/>
                <a:cs typeface="Segoe UI" pitchFamily="34" charset="0"/>
              </a:rPr>
              <a:t>비즈니스목적</a:t>
            </a:r>
            <a:endParaRPr kumimoji="0" lang="ko-KR" altLang="en-US" sz="1300" b="1" dirty="0">
              <a:latin typeface="+mn-ea"/>
              <a:ea typeface="+mn-ea"/>
              <a:cs typeface="Segoe UI" pitchFamily="34" charset="0"/>
            </a:endParaRPr>
          </a:p>
        </p:txBody>
      </p:sp>
      <p:sp>
        <p:nvSpPr>
          <p:cNvPr id="33" name="AutoShape 302" descr="168"/>
          <p:cNvSpPr>
            <a:spLocks noChangeArrowheads="1"/>
          </p:cNvSpPr>
          <p:nvPr/>
        </p:nvSpPr>
        <p:spPr bwMode="gray">
          <a:xfrm>
            <a:off x="188913" y="1679575"/>
            <a:ext cx="1009650" cy="3357563"/>
          </a:xfrm>
          <a:prstGeom prst="roundRect">
            <a:avLst>
              <a:gd name="adj" fmla="val 11921"/>
            </a:avLst>
          </a:prstGeom>
          <a:blipFill dpi="0" rotWithShape="0">
            <a:blip r:embed="rId4" cstate="print">
              <a:alphaModFix amt="80000"/>
            </a:blip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latin typeface="+mn-ea"/>
                <a:ea typeface="+mn-ea"/>
                <a:cs typeface="Segoe UI" pitchFamily="34" charset="0"/>
              </a:rPr>
              <a:t>레저목적</a:t>
            </a:r>
            <a:endParaRPr kumimoji="0" lang="en-US" altLang="ko-KR" sz="1400" b="1" dirty="0">
              <a:latin typeface="+mn-ea"/>
              <a:ea typeface="+mn-ea"/>
              <a:cs typeface="Segoe UI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260475" y="1682750"/>
            <a:ext cx="954088" cy="3332163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>
                <a:solidFill>
                  <a:schemeClr val="tx1"/>
                </a:solidFill>
                <a:latin typeface="+mn-ea"/>
                <a:cs typeface="Segoe UI" pitchFamily="34" charset="0"/>
              </a:rPr>
              <a:t>Package</a:t>
            </a:r>
            <a:endParaRPr lang="ko-KR" altLang="en-US" sz="1300" b="1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1258888" y="5122863"/>
            <a:ext cx="950912" cy="1114425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  <a:cs typeface="Segoe UI" pitchFamily="34" charset="0"/>
              </a:rPr>
              <a:t>Air-ticket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286000" y="1687513"/>
            <a:ext cx="1651000" cy="99695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300" b="1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지상비</a:t>
            </a:r>
            <a:r>
              <a:rPr lang="en-US" altLang="ko-KR" sz="1300" b="1" dirty="0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(</a:t>
            </a:r>
            <a:r>
              <a:rPr lang="ko-KR" altLang="en-US" sz="1300" b="1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원가</a:t>
            </a:r>
            <a:r>
              <a:rPr lang="en-US" altLang="ko-KR" sz="1300" b="1" dirty="0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)</a:t>
            </a:r>
            <a:endParaRPr lang="ko-KR" altLang="en-US" sz="1300" b="1" dirty="0">
              <a:solidFill>
                <a:srgbClr val="0070C0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2286000" y="5827713"/>
            <a:ext cx="1643063" cy="39052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300" b="1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항공료</a:t>
            </a:r>
            <a:endParaRPr lang="ko-KR" altLang="en-US" sz="1300" b="1" dirty="0">
              <a:solidFill>
                <a:srgbClr val="0070C0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286000" y="5127625"/>
            <a:ext cx="1643063" cy="6429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300" b="1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수익</a:t>
            </a:r>
            <a:endParaRPr lang="en-US" altLang="ko-KR" sz="1300" b="1" dirty="0" smtClean="0">
              <a:solidFill>
                <a:schemeClr val="tx1"/>
              </a:solidFill>
              <a:latin typeface="+mn-ea"/>
              <a:cs typeface="Segoe UI" pitchFamily="34" charset="0"/>
            </a:endParaRPr>
          </a:p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(</a:t>
            </a:r>
            <a:r>
              <a:rPr lang="ko-KR" altLang="en-US" sz="1300" b="1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항공커미션</a:t>
            </a:r>
            <a:r>
              <a:rPr lang="en-US" altLang="ko-KR" sz="1300" b="1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)</a:t>
            </a:r>
            <a:endParaRPr lang="ko-KR" altLang="en-US" sz="1300" b="1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2286000" y="2755900"/>
            <a:ext cx="1651000" cy="84772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300" b="1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항공료</a:t>
            </a:r>
            <a:r>
              <a:rPr lang="en-US" altLang="ko-KR" sz="1300" b="1" dirty="0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(</a:t>
            </a:r>
            <a:r>
              <a:rPr lang="ko-KR" altLang="en-US" sz="1300" b="1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원가</a:t>
            </a:r>
            <a:r>
              <a:rPr lang="en-US" altLang="ko-KR" sz="1300" b="1" dirty="0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)</a:t>
            </a:r>
            <a:endParaRPr lang="ko-KR" altLang="en-US" sz="1300" b="1" dirty="0">
              <a:solidFill>
                <a:srgbClr val="0070C0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2286000" y="3656013"/>
            <a:ext cx="1651000" cy="13398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300" b="1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수익</a:t>
            </a:r>
            <a:endParaRPr lang="en-US" altLang="ko-KR" sz="1300" b="1" dirty="0" smtClean="0">
              <a:solidFill>
                <a:schemeClr val="tx1"/>
              </a:solidFill>
              <a:latin typeface="+mn-ea"/>
              <a:cs typeface="Segoe UI" pitchFamily="34" charset="0"/>
            </a:endParaRPr>
          </a:p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(</a:t>
            </a:r>
            <a:r>
              <a:rPr lang="ko-KR" altLang="en-US" sz="1300" b="1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순매출</a:t>
            </a:r>
            <a:r>
              <a:rPr lang="en-US" altLang="ko-KR" sz="1300" b="1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)</a:t>
            </a:r>
            <a:endParaRPr lang="ko-KR" altLang="en-US" sz="1300" b="1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000500" y="3716338"/>
            <a:ext cx="1720850" cy="708025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300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마진</a:t>
            </a:r>
            <a:endParaRPr lang="ko-KR" altLang="en-US" sz="1300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4000500" y="5127625"/>
            <a:ext cx="1712913" cy="280988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300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마진</a:t>
            </a:r>
            <a:endParaRPr lang="ko-KR" altLang="en-US" sz="1300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4015572" y="4498975"/>
            <a:ext cx="1720850" cy="403226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대리점수수료</a:t>
            </a:r>
            <a:endParaRPr lang="ko-KR" altLang="en-US" sz="1200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4000500" y="5470525"/>
            <a:ext cx="1712913" cy="280988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대리점 수수료</a:t>
            </a:r>
            <a:endParaRPr lang="ko-KR" altLang="en-US" sz="1200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5767388" y="1265238"/>
            <a:ext cx="1594892" cy="342900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>
                <a:latin typeface="+mn-ea"/>
                <a:cs typeface="Segoe UI" pitchFamily="34" charset="0"/>
              </a:rPr>
              <a:t>매출액</a:t>
            </a:r>
            <a:r>
              <a:rPr kumimoji="0" lang="en-US" altLang="ko-KR" sz="1300" b="1" dirty="0" smtClean="0">
                <a:latin typeface="+mn-ea"/>
                <a:cs typeface="Segoe UI" pitchFamily="34" charset="0"/>
              </a:rPr>
              <a:t>(</a:t>
            </a:r>
            <a:r>
              <a:rPr kumimoji="0" lang="ko-KR" altLang="en-US" sz="1300" b="1" smtClean="0">
                <a:latin typeface="+mn-ea"/>
                <a:cs typeface="Segoe UI" pitchFamily="34" charset="0"/>
              </a:rPr>
              <a:t>순매출</a:t>
            </a:r>
            <a:r>
              <a:rPr kumimoji="0" lang="en-US" altLang="ko-KR" sz="1300" b="1" dirty="0" smtClean="0">
                <a:latin typeface="+mn-ea"/>
                <a:cs typeface="Segoe UI" pitchFamily="34" charset="0"/>
              </a:rPr>
              <a:t>)</a:t>
            </a:r>
            <a:endParaRPr kumimoji="0" lang="en-US" altLang="ko-KR" sz="1300" b="1" dirty="0">
              <a:latin typeface="+mn-ea"/>
              <a:cs typeface="Segoe UI" pitchFamily="34" charset="0"/>
            </a:endParaRP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2281238" y="1265238"/>
            <a:ext cx="1676400" cy="342900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err="1" smtClean="0">
                <a:latin typeface="+mn-ea"/>
                <a:cs typeface="Segoe UI" pitchFamily="34" charset="0"/>
              </a:rPr>
              <a:t>수탁금</a:t>
            </a:r>
            <a:endParaRPr kumimoji="0" lang="en-US" altLang="ko-KR" sz="1300" b="1" dirty="0">
              <a:latin typeface="+mn-ea"/>
              <a:cs typeface="Segoe UI" pitchFamily="34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000500" y="1265238"/>
            <a:ext cx="1681163" cy="342900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mtClean="0">
                <a:latin typeface="+mn-ea"/>
                <a:cs typeface="Segoe UI" pitchFamily="34" charset="0"/>
              </a:rPr>
              <a:t>비중</a:t>
            </a:r>
            <a:endParaRPr kumimoji="0" lang="en-US" altLang="ko-KR" sz="1300" b="1" dirty="0">
              <a:latin typeface="+mn-ea"/>
              <a:cs typeface="Segoe UI" pitchFamily="34" charset="0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4076358" y="1875432"/>
            <a:ext cx="1552961" cy="54173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32%</a:t>
            </a:r>
            <a:endParaRPr lang="ko-KR" altLang="en-US" sz="1300" b="1" dirty="0">
              <a:solidFill>
                <a:srgbClr val="0070C0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4063888" y="2781705"/>
            <a:ext cx="1602168" cy="75484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>
                <a:solidFill>
                  <a:srgbClr val="0070C0"/>
                </a:solidFill>
                <a:latin typeface="+mn-ea"/>
                <a:cs typeface="Segoe UI" pitchFamily="34" charset="0"/>
              </a:rPr>
              <a:t>52%</a:t>
            </a:r>
            <a:endParaRPr lang="ko-KR" altLang="en-US" sz="1300" b="1" dirty="0">
              <a:solidFill>
                <a:srgbClr val="0070C0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5767388" y="3716338"/>
            <a:ext cx="793750" cy="708025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10%</a:t>
            </a:r>
            <a:endParaRPr lang="ko-KR" altLang="en-US" sz="1300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5814994" y="4529350"/>
            <a:ext cx="746144" cy="368300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cs typeface="Segoe UI" pitchFamily="34" charset="0"/>
              </a:rPr>
              <a:t>6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%</a:t>
            </a:r>
            <a:endParaRPr lang="ko-KR" altLang="en-US" sz="1200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5767388" y="5827713"/>
            <a:ext cx="1643062" cy="39052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>
                <a:solidFill>
                  <a:srgbClr val="0070C0"/>
                </a:solidFill>
                <a:latin typeface="+mn-ea"/>
                <a:cs typeface="Segoe UI" pitchFamily="34" charset="0"/>
              </a:rPr>
              <a:t>96%</a:t>
            </a:r>
            <a:endParaRPr lang="ko-KR" altLang="en-US" sz="1300" b="1" dirty="0">
              <a:solidFill>
                <a:srgbClr val="0070C0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5767388" y="5127625"/>
            <a:ext cx="795337" cy="280988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dirty="0">
                <a:solidFill>
                  <a:schemeClr val="tx1"/>
                </a:solidFill>
                <a:latin typeface="+mn-ea"/>
                <a:cs typeface="Segoe UI" pitchFamily="34" charset="0"/>
              </a:rPr>
              <a:t>2%</a:t>
            </a:r>
            <a:endParaRPr lang="ko-KR" altLang="en-US" sz="1300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5767388" y="5470525"/>
            <a:ext cx="795337" cy="280988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cs typeface="Segoe UI" pitchFamily="34" charset="0"/>
              </a:rPr>
              <a:t>2%</a:t>
            </a:r>
            <a:endParaRPr lang="ko-KR" altLang="en-US" sz="1200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7453313" y="3656013"/>
            <a:ext cx="935037" cy="1198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300" b="1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해외여행</a:t>
            </a:r>
            <a:endParaRPr lang="en-US" altLang="ko-KR" sz="1300" b="1" dirty="0" smtClean="0">
              <a:solidFill>
                <a:schemeClr val="tx1"/>
              </a:solidFill>
              <a:latin typeface="+mn-ea"/>
              <a:cs typeface="Segoe UI" pitchFamily="34" charset="0"/>
            </a:endParaRPr>
          </a:p>
          <a:p>
            <a:pPr algn="ctr">
              <a:defRPr/>
            </a:pPr>
            <a:r>
              <a:rPr lang="ko-KR" altLang="en-US" sz="1300" b="1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알선수입</a:t>
            </a:r>
            <a:endParaRPr lang="en-US" altLang="ko-KR" sz="1300" b="1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7424735" y="1265238"/>
            <a:ext cx="1514477" cy="342900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>
                <a:latin typeface="+mn-ea"/>
                <a:cs typeface="Segoe UI" pitchFamily="34" charset="0"/>
              </a:rPr>
              <a:t>매출비중</a:t>
            </a:r>
            <a:endParaRPr kumimoji="0" lang="en-US" altLang="ko-KR" sz="1300" b="1" dirty="0">
              <a:latin typeface="+mn-ea"/>
              <a:cs typeface="Segoe UI" pitchFamily="34" charset="0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214313" y="5070475"/>
            <a:ext cx="872490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6619875" y="3656012"/>
            <a:ext cx="785813" cy="12416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16%</a:t>
            </a:r>
            <a:endParaRPr lang="ko-KR" altLang="en-US" sz="1300" b="1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6629400" y="5127625"/>
            <a:ext cx="781050" cy="6238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>
                <a:solidFill>
                  <a:schemeClr val="tx1"/>
                </a:solidFill>
                <a:latin typeface="+mn-ea"/>
                <a:cs typeface="Segoe UI" pitchFamily="34" charset="0"/>
              </a:rPr>
              <a:t>4%</a:t>
            </a:r>
            <a:endParaRPr lang="ko-KR" altLang="en-US" sz="1300" b="1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30756" name="TextBox 3"/>
          <p:cNvSpPr txBox="1">
            <a:spLocks noChangeArrowheads="1"/>
          </p:cNvSpPr>
          <p:nvPr/>
        </p:nvSpPr>
        <p:spPr bwMode="auto">
          <a:xfrm>
            <a:off x="142875" y="285750"/>
            <a:ext cx="6143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ko-KR" altLang="en-US" sz="2800" b="1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매출분석</a:t>
            </a:r>
            <a:endParaRPr kumimoji="0" lang="en-US" altLang="ko-KR" sz="2800" b="1" dirty="0" smtClean="0">
              <a:solidFill>
                <a:schemeClr val="bg1"/>
              </a:solidFill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8435975" y="3677444"/>
            <a:ext cx="514350" cy="1177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00" b="1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8447088" y="5145088"/>
            <a:ext cx="511175" cy="6064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7%</a:t>
            </a:r>
            <a:endParaRPr lang="ko-KR" altLang="en-US" sz="1300" b="1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65" name="TextBox 33"/>
          <p:cNvSpPr txBox="1">
            <a:spLocks noChangeArrowheads="1"/>
          </p:cNvSpPr>
          <p:nvPr/>
        </p:nvSpPr>
        <p:spPr bwMode="auto">
          <a:xfrm>
            <a:off x="8076406" y="6042026"/>
            <a:ext cx="13319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00" dirty="0" smtClean="0">
                <a:latin typeface="+mn-ea"/>
                <a:ea typeface="+mn-ea"/>
              </a:rPr>
              <a:t>(2013</a:t>
            </a:r>
            <a:r>
              <a:rPr lang="ko-KR" altLang="en-US" sz="1000" smtClean="0">
                <a:latin typeface="+mn-ea"/>
                <a:ea typeface="+mn-ea"/>
              </a:rPr>
              <a:t>년 기준</a:t>
            </a:r>
            <a:r>
              <a:rPr lang="en-US" altLang="ko-KR" sz="1000" dirty="0" smtClean="0">
                <a:latin typeface="+mn-ea"/>
                <a:ea typeface="+mn-ea"/>
              </a:rPr>
              <a:t>)</a:t>
            </a:r>
            <a:endParaRPr lang="ko-KR" altLang="en-US" sz="1000" dirty="0">
              <a:latin typeface="+mn-ea"/>
              <a:ea typeface="+mn-ea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7453313" y="5145088"/>
            <a:ext cx="935037" cy="6064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300" b="1" spc="-150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항공권 </a:t>
            </a:r>
            <a:endParaRPr lang="en-US" altLang="ko-KR" sz="1300" b="1" spc="-150" dirty="0" smtClean="0">
              <a:solidFill>
                <a:schemeClr val="tx1"/>
              </a:solidFill>
              <a:latin typeface="+mn-ea"/>
              <a:cs typeface="Segoe UI" pitchFamily="34" charset="0"/>
            </a:endParaRPr>
          </a:p>
          <a:p>
            <a:pPr algn="ctr">
              <a:defRPr/>
            </a:pPr>
            <a:r>
              <a:rPr lang="ko-KR" altLang="en-US" sz="1300" b="1" spc="-300" dirty="0" smtClean="0">
                <a:solidFill>
                  <a:schemeClr val="tx1"/>
                </a:solidFill>
                <a:latin typeface="+mn-ea"/>
                <a:cs typeface="Segoe UI" pitchFamily="34" charset="0"/>
              </a:rPr>
              <a:t>판매수수료</a:t>
            </a:r>
            <a:endParaRPr lang="en-US" altLang="ko-KR" sz="1300" b="1" spc="-300" dirty="0">
              <a:solidFill>
                <a:schemeClr val="tx1"/>
              </a:solidFill>
              <a:latin typeface="+mn-ea"/>
              <a:cs typeface="Segoe U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48662" y="3967956"/>
            <a:ext cx="3048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100" dirty="0">
                <a:latin typeface="+mn-ea"/>
                <a:ea typeface="+mn-ea"/>
              </a:rPr>
              <a:t>1)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7088" y="4109100"/>
            <a:ext cx="590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latin typeface="+mn-ea"/>
                <a:ea typeface="+mn-ea"/>
                <a:cs typeface="Segoe UI" pitchFamily="34" charset="0"/>
              </a:rPr>
              <a:t>86%</a:t>
            </a:r>
            <a:endParaRPr lang="ko-KR" altLang="en-US" sz="1300" b="1">
              <a:latin typeface="+mn-ea"/>
              <a:ea typeface="+mn-ea"/>
              <a:cs typeface="Segoe UI" pitchFamily="34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6080162" y="1883582"/>
            <a:ext cx="1079425" cy="156288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 smtClean="0">
                <a:solidFill>
                  <a:srgbClr val="0070C0"/>
                </a:solidFill>
                <a:latin typeface="+mn-ea"/>
                <a:cs typeface="Segoe UI" pitchFamily="34" charset="0"/>
              </a:rPr>
              <a:t>16%</a:t>
            </a:r>
            <a:endParaRPr lang="ko-KR" altLang="en-US" sz="1300" b="1" dirty="0">
              <a:solidFill>
                <a:srgbClr val="0070C0"/>
              </a:solidFill>
              <a:latin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42875" y="285750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ko-KR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시장 환경</a:t>
            </a:r>
            <a:endParaRPr kumimoji="0" lang="ko-KR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4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23556"/>
              </p:ext>
            </p:extLst>
          </p:nvPr>
        </p:nvGraphicFramePr>
        <p:xfrm>
          <a:off x="128786" y="1196975"/>
          <a:ext cx="8755955" cy="554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6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차트 47"/>
          <p:cNvGraphicFramePr/>
          <p:nvPr>
            <p:extLst>
              <p:ext uri="{D42A27DB-BD31-4B8C-83A1-F6EECF244321}">
                <p14:modId xmlns:p14="http://schemas.microsoft.com/office/powerpoint/2010/main" val="2534529186"/>
              </p:ext>
            </p:extLst>
          </p:nvPr>
        </p:nvGraphicFramePr>
        <p:xfrm>
          <a:off x="5436096" y="2996952"/>
          <a:ext cx="3410884" cy="174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모서리가 둥근 직사각형 49"/>
          <p:cNvSpPr/>
          <p:nvPr/>
        </p:nvSpPr>
        <p:spPr>
          <a:xfrm>
            <a:off x="285720" y="2706415"/>
            <a:ext cx="1500198" cy="16872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285720" y="4464263"/>
            <a:ext cx="1500198" cy="1704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85720" y="1530092"/>
            <a:ext cx="1500198" cy="1095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387345" y="3204265"/>
            <a:ext cx="132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프랜차이즈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(BP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대리점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7158" y="1772816"/>
            <a:ext cx="1345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   소규모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   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여행사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0008" y="5106670"/>
            <a:ext cx="145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제휴채널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1957869" y="1549142"/>
            <a:ext cx="3478227" cy="109536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모서리가 둥근 직사각형 54"/>
          <p:cNvSpPr/>
          <p:nvPr/>
        </p:nvSpPr>
        <p:spPr>
          <a:xfrm>
            <a:off x="1957869" y="2734981"/>
            <a:ext cx="3478227" cy="165868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1957869" y="4464263"/>
            <a:ext cx="3478227" cy="171403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2012202" y="1648991"/>
            <a:ext cx="4071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전통적 유통채널</a:t>
            </a:r>
            <a:endParaRPr kumimoji="0" lang="en-US" altLang="ko-KR" sz="120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kumimoji="0" lang="en-US" altLang="ko-KR" sz="120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,000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여 개의 중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소규모 여행사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5,228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개의 홀세일대리점과 거래 중</a:t>
            </a:r>
            <a:endParaRPr kumimoji="0" lang="en-US" altLang="ko-KR" sz="120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2013484" y="2991860"/>
            <a:ext cx="4071966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kumimoji="0" lang="ko-KR" altLang="en-US" sz="120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기준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판매 충성도가 높은 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837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 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BP </a:t>
            </a:r>
            <a:r>
              <a:rPr kumimoji="0" lang="ko-KR" altLang="en-US" sz="1200" spc="-15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대리점</a:t>
            </a:r>
            <a:r>
              <a:rPr kumimoji="0" lang="en-US" altLang="ko-KR" sz="1200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200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sz="105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(696 on/off-line, 141 </a:t>
            </a:r>
            <a:r>
              <a:rPr kumimoji="0" lang="ko-KR" altLang="en-US" sz="1050" dirty="0" err="1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대형마트</a:t>
            </a:r>
            <a:r>
              <a:rPr kumimoji="0" lang="en-US" altLang="ko-KR" sz="10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05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MODETOUR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간판으로 영업 중</a:t>
            </a:r>
            <a:endParaRPr kumimoji="0" lang="en-US" altLang="ko-KR" sz="120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판매활동 개선을 위한 다양한 지원</a:t>
            </a:r>
            <a:endParaRPr kumimoji="0" lang="en-US" altLang="ko-KR" sz="120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MODETOUR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 웹사이트와 링크되어 있음</a:t>
            </a:r>
            <a:endParaRPr kumimoji="0" lang="en-US" altLang="ko-KR" sz="120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2012202" y="4526746"/>
            <a:ext cx="4071966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카드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금융권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kumimoji="0" lang="ko-KR" altLang="en-US" sz="1200" dirty="0" err="1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포털사이트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인터넷쇼핑몰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b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1200" dirty="0" err="1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대형할인마트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일반기업 등</a:t>
            </a:r>
            <a:endParaRPr kumimoji="0" lang="en-US" altLang="ko-KR" sz="120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축적된 노하우를 바탕으로 지속 확대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강화</a:t>
            </a:r>
            <a:endParaRPr kumimoji="0" lang="en-US" altLang="ko-KR" sz="120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2170" y="1668755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+mn-ea"/>
                <a:ea typeface="+mn-ea"/>
              </a:rPr>
              <a:t>(2013</a:t>
            </a:r>
            <a:r>
              <a:rPr lang="ko-KR" altLang="en-US" sz="1000" dirty="0" smtClean="0">
                <a:latin typeface="+mn-ea"/>
                <a:ea typeface="+mn-ea"/>
              </a:rPr>
              <a:t>년 말 기준</a:t>
            </a:r>
            <a:r>
              <a:rPr lang="en-US" altLang="ko-KR" sz="1000" dirty="0" smtClean="0">
                <a:latin typeface="+mn-ea"/>
                <a:ea typeface="+mn-ea"/>
              </a:rPr>
              <a:t>)</a:t>
            </a:r>
            <a:endParaRPr lang="ko-KR" altLang="en-US" sz="1000" dirty="0">
              <a:latin typeface="+mn-ea"/>
              <a:ea typeface="+mn-ea"/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0"/>
          </p:nvPr>
        </p:nvSpPr>
        <p:spPr>
          <a:xfrm>
            <a:off x="6929438" y="6356350"/>
            <a:ext cx="2133600" cy="365125"/>
          </a:xfrm>
        </p:spPr>
        <p:txBody>
          <a:bodyPr/>
          <a:lstStyle/>
          <a:p>
            <a:pPr>
              <a:defRPr/>
            </a:pPr>
            <a:fld id="{A8DFE9B8-3221-4F61-9A7C-BC3799F2132F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  <p:pic>
        <p:nvPicPr>
          <p:cNvPr id="30" name="Picture 14" descr="삼성카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0272" y="5413598"/>
            <a:ext cx="9350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61622"/>
              </p:ext>
            </p:extLst>
          </p:nvPr>
        </p:nvGraphicFramePr>
        <p:xfrm>
          <a:off x="3073722" y="5769446"/>
          <a:ext cx="11938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8" name="비트맵 이미지" r:id="rId6" imgW="1267002" imgH="447856" progId="PBrush">
                  <p:embed/>
                </p:oleObj>
              </mc:Choice>
              <mc:Fallback>
                <p:oleObj name="비트맵 이미지" r:id="rId6" imgW="1267002" imgH="44785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722" y="5769446"/>
                        <a:ext cx="11938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123837"/>
              </p:ext>
            </p:extLst>
          </p:nvPr>
        </p:nvGraphicFramePr>
        <p:xfrm>
          <a:off x="3073722" y="5337398"/>
          <a:ext cx="10525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" name="비트맵 이미지" r:id="rId8" imgW="743054" imgH="314286" progId="PBrush">
                  <p:embed/>
                </p:oleObj>
              </mc:Choice>
              <mc:Fallback>
                <p:oleObj name="비트맵 이미지" r:id="rId8" imgW="743054" imgH="3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722" y="5337398"/>
                        <a:ext cx="105251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13217"/>
              </p:ext>
            </p:extLst>
          </p:nvPr>
        </p:nvGraphicFramePr>
        <p:xfrm>
          <a:off x="2143447" y="5769446"/>
          <a:ext cx="9382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0" name="비트맵 이미지" r:id="rId10" imgW="1943371" imgH="323981" progId="PBrush">
                  <p:embed/>
                </p:oleObj>
              </mc:Choice>
              <mc:Fallback>
                <p:oleObj name="비트맵 이미지" r:id="rId10" imgW="1943371" imgH="3239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447" y="5769446"/>
                        <a:ext cx="93821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25850" y="5409406"/>
            <a:ext cx="11096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" name="차트 36"/>
          <p:cNvGraphicFramePr/>
          <p:nvPr>
            <p:extLst>
              <p:ext uri="{D42A27DB-BD31-4B8C-83A1-F6EECF244321}">
                <p14:modId xmlns:p14="http://schemas.microsoft.com/office/powerpoint/2010/main" val="2909650938"/>
              </p:ext>
            </p:extLst>
          </p:nvPr>
        </p:nvGraphicFramePr>
        <p:xfrm>
          <a:off x="5338514" y="1210556"/>
          <a:ext cx="345638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9" name="차트 38"/>
          <p:cNvGraphicFramePr/>
          <p:nvPr>
            <p:extLst>
              <p:ext uri="{D42A27DB-BD31-4B8C-83A1-F6EECF244321}">
                <p14:modId xmlns:p14="http://schemas.microsoft.com/office/powerpoint/2010/main" val="1692626250"/>
              </p:ext>
            </p:extLst>
          </p:nvPr>
        </p:nvGraphicFramePr>
        <p:xfrm>
          <a:off x="5508638" y="4576772"/>
          <a:ext cx="345638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0" name="직사각형 39"/>
          <p:cNvSpPr/>
          <p:nvPr/>
        </p:nvSpPr>
        <p:spPr>
          <a:xfrm>
            <a:off x="6502932" y="6489179"/>
            <a:ext cx="201910" cy="826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7740352" y="6478770"/>
            <a:ext cx="201910" cy="826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6732240" y="6404654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latin typeface="+mn-ea"/>
                <a:ea typeface="+mn-ea"/>
              </a:rPr>
              <a:t>매출 비중</a:t>
            </a:r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46" name="TextBox 33"/>
          <p:cNvSpPr txBox="1">
            <a:spLocks noChangeArrowheads="1"/>
          </p:cNvSpPr>
          <p:nvPr/>
        </p:nvSpPr>
        <p:spPr bwMode="auto">
          <a:xfrm>
            <a:off x="8297318" y="1196752"/>
            <a:ext cx="6992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 smtClean="0">
                <a:latin typeface="+mn-ea"/>
                <a:ea typeface="+mn-ea"/>
              </a:rPr>
              <a:t>(</a:t>
            </a:r>
            <a:r>
              <a:rPr lang="ko-KR" altLang="en-US" sz="1000" dirty="0" smtClean="0">
                <a:latin typeface="+mn-ea"/>
                <a:ea typeface="+mn-ea"/>
              </a:rPr>
              <a:t>단위</a:t>
            </a:r>
            <a:r>
              <a:rPr lang="en-US" altLang="ko-KR" sz="1000" dirty="0" smtClean="0">
                <a:latin typeface="+mn-ea"/>
                <a:ea typeface="+mn-ea"/>
              </a:rPr>
              <a:t>: %)</a:t>
            </a:r>
            <a:endParaRPr lang="ko-KR" altLang="en-US" sz="1000" dirty="0">
              <a:latin typeface="+mn-ea"/>
              <a:ea typeface="+mn-ea"/>
            </a:endParaRPr>
          </a:p>
        </p:txBody>
      </p:sp>
      <p:sp>
        <p:nvSpPr>
          <p:cNvPr id="47" name="TextBox 33"/>
          <p:cNvSpPr txBox="1">
            <a:spLocks noChangeArrowheads="1"/>
          </p:cNvSpPr>
          <p:nvPr/>
        </p:nvSpPr>
        <p:spPr bwMode="auto">
          <a:xfrm>
            <a:off x="251520" y="6334962"/>
            <a:ext cx="54825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 smtClean="0">
                <a:latin typeface="+mn-ea"/>
                <a:ea typeface="+mn-ea"/>
              </a:rPr>
              <a:t>* </a:t>
            </a:r>
            <a:r>
              <a:rPr lang="ko-KR" altLang="en-US" sz="1000" dirty="0" smtClean="0">
                <a:latin typeface="+mn-ea"/>
                <a:ea typeface="+mn-ea"/>
              </a:rPr>
              <a:t>제휴채널의 </a:t>
            </a:r>
            <a:r>
              <a:rPr lang="ko-KR" altLang="en-US" sz="1000" dirty="0" err="1" smtClean="0">
                <a:latin typeface="+mn-ea"/>
                <a:ea typeface="+mn-ea"/>
              </a:rPr>
              <a:t>대형할인마트</a:t>
            </a:r>
            <a:r>
              <a:rPr lang="ko-KR" altLang="en-US" sz="1000" dirty="0" smtClean="0">
                <a:latin typeface="+mn-ea"/>
                <a:ea typeface="+mn-ea"/>
              </a:rPr>
              <a:t> 중 약 </a:t>
            </a:r>
            <a:r>
              <a:rPr lang="en-US" altLang="ko-KR" sz="1000" dirty="0" smtClean="0">
                <a:latin typeface="+mn-ea"/>
                <a:ea typeface="+mn-ea"/>
              </a:rPr>
              <a:t>100</a:t>
            </a:r>
            <a:r>
              <a:rPr lang="ko-KR" altLang="en-US" sz="1000" dirty="0" smtClean="0">
                <a:latin typeface="+mn-ea"/>
                <a:ea typeface="+mn-ea"/>
              </a:rPr>
              <a:t>여 개는 </a:t>
            </a:r>
            <a:r>
              <a:rPr lang="en-US" altLang="ko-KR" sz="1000" dirty="0" smtClean="0">
                <a:latin typeface="+mn-ea"/>
                <a:ea typeface="+mn-ea"/>
              </a:rPr>
              <a:t>BP</a:t>
            </a:r>
            <a:r>
              <a:rPr lang="ko-KR" altLang="en-US" sz="1000" dirty="0" smtClean="0">
                <a:latin typeface="+mn-ea"/>
                <a:ea typeface="+mn-ea"/>
              </a:rPr>
              <a:t>로 등록 되어있으나</a:t>
            </a:r>
            <a:r>
              <a:rPr lang="en-US" altLang="ko-KR" sz="1000" dirty="0" smtClean="0">
                <a:latin typeface="+mn-ea"/>
                <a:ea typeface="+mn-ea"/>
              </a:rPr>
              <a:t>, </a:t>
            </a:r>
            <a:r>
              <a:rPr lang="ko-KR" altLang="en-US" sz="1000" dirty="0" smtClean="0">
                <a:latin typeface="+mn-ea"/>
                <a:ea typeface="+mn-ea"/>
              </a:rPr>
              <a:t>실적은 제휴채널로 분류</a:t>
            </a:r>
            <a:endParaRPr lang="ko-KR" altLang="en-US" sz="1000" dirty="0">
              <a:latin typeface="+mn-ea"/>
              <a:ea typeface="+mn-ea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사업현황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유통채널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1. Outbound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988" name="Picture 1172" descr="C:\Documents and Settings\Administrator\바탕 화면\제이티비.b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50" y="5790542"/>
            <a:ext cx="1084024" cy="2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028384" y="639034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latin typeface="+mn-ea"/>
                <a:ea typeface="+mn-ea"/>
              </a:rPr>
              <a:t>인원비중</a:t>
            </a:r>
            <a:endParaRPr lang="ko-KR" altLang="en-US" sz="9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8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4313" y="1422400"/>
            <a:ext cx="86756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대형업체 위주의 시장 재편</a:t>
            </a:r>
            <a:endParaRPr kumimoji="0" lang="en-US" altLang="ko-KR" b="1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228571" y="6269037"/>
            <a:ext cx="6500812" cy="4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171450" indent="-171450">
              <a:buFont typeface="Arial" charset="0"/>
              <a:buChar char="•"/>
            </a:pP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출처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한국관광공사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한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국</a:t>
            </a:r>
            <a:r>
              <a:rPr kumimoji="0"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여행업협회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(KATA</a:t>
            </a:r>
            <a:r>
              <a:rPr kumimoji="0" lang="en-US" altLang="ko-KR" sz="10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및 한국관광협회중앙회</a:t>
            </a:r>
            <a:r>
              <a:rPr kumimoji="0"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회원사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 송출인원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모두투어 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해외여행송출인원</a:t>
            </a:r>
            <a:endParaRPr kumimoji="0"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kumimoji="0" lang="en-US" altLang="ko-KR" sz="1000" dirty="0" smtClean="0">
                <a:latin typeface="맑은 고딕" pitchFamily="50" charset="-127"/>
                <a:ea typeface="맑은 고딕" pitchFamily="50" charset="-127"/>
              </a:rPr>
              <a:t>2012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년 부터 총 출국자에서 승무원 제외한 </a:t>
            </a:r>
            <a:r>
              <a:rPr kumimoji="0" lang="en-US" altLang="ko-KR" sz="1000" dirty="0" smtClean="0">
                <a:latin typeface="맑은 고딕" pitchFamily="50" charset="-127"/>
                <a:ea typeface="맑은 고딕" pitchFamily="50" charset="-127"/>
              </a:rPr>
              <a:t>MS 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표기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8387" y="5654813"/>
            <a:ext cx="699230" cy="327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(</a:t>
            </a:r>
            <a:r>
              <a:rPr kumimoji="0"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단위</a:t>
            </a:r>
            <a:r>
              <a:rPr kumimoji="0"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: </a:t>
            </a:r>
            <a:r>
              <a:rPr kumimoji="0"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%)</a:t>
            </a:r>
            <a:endParaRPr kumimoji="0"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4282" y="1928802"/>
            <a:ext cx="43370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sz="16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총 출국자수 </a:t>
            </a:r>
            <a:r>
              <a:rPr kumimoji="0" lang="ko-KR" altLang="en-US" sz="16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대비 모두투어 시장점유율</a:t>
            </a: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6FC4D-962E-4053-916A-18A6CBD03EC8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2338051981"/>
              </p:ext>
            </p:extLst>
          </p:nvPr>
        </p:nvGraphicFramePr>
        <p:xfrm>
          <a:off x="142876" y="2571744"/>
          <a:ext cx="817354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사업현황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1. Outbound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2986" y="2958046"/>
            <a:ext cx="429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B5444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000" b="1" dirty="0">
                <a:solidFill>
                  <a:srgbClr val="B54441"/>
                </a:solidFill>
                <a:latin typeface="+mn-lt"/>
                <a:ea typeface="+mn-ea"/>
              </a:rPr>
              <a:t>(e)</a:t>
            </a:r>
            <a:endParaRPr lang="ko-KR" altLang="en-US" sz="1000" b="1">
              <a:solidFill>
                <a:srgbClr val="B54441"/>
              </a:solid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013" y="2715566"/>
            <a:ext cx="429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B5444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000" b="1" dirty="0">
                <a:solidFill>
                  <a:srgbClr val="B54441"/>
                </a:solidFill>
                <a:latin typeface="+mn-lt"/>
                <a:ea typeface="+mn-ea"/>
              </a:rPr>
              <a:t>(e)</a:t>
            </a:r>
            <a:endParaRPr lang="ko-KR" altLang="en-US" sz="1000" b="1">
              <a:solidFill>
                <a:srgbClr val="B54441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4261" y="3599143"/>
            <a:ext cx="429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000" b="1" dirty="0" smtClean="0">
                <a:latin typeface="+mn-lt"/>
                <a:ea typeface="+mn-ea"/>
              </a:rPr>
              <a:t>(e)</a:t>
            </a:r>
            <a:endParaRPr lang="ko-KR" altLang="en-US" sz="1000" b="1"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1172" y="3217221"/>
            <a:ext cx="429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000" b="1" dirty="0" smtClean="0">
                <a:latin typeface="+mn-lt"/>
                <a:ea typeface="+mn-ea"/>
              </a:rPr>
              <a:t>(e)</a:t>
            </a:r>
            <a:endParaRPr lang="ko-KR" altLang="en-US" sz="1000" b="1">
              <a:latin typeface="+mn-lt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7248" y="4456393"/>
            <a:ext cx="429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000" dirty="0" smtClean="0">
                <a:latin typeface="+mn-lt"/>
                <a:ea typeface="+mn-ea"/>
              </a:rPr>
              <a:t>(e)</a:t>
            </a:r>
            <a:endParaRPr lang="ko-KR" altLang="en-US" sz="1000">
              <a:latin typeface="+mn-lt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4465" y="4328675"/>
            <a:ext cx="429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000" dirty="0" smtClean="0">
                <a:latin typeface="+mn-lt"/>
                <a:ea typeface="+mn-ea"/>
              </a:rPr>
              <a:t>(e)</a:t>
            </a:r>
            <a:endParaRPr lang="ko-KR" altLang="en-US" sz="10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79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436096" y="4215722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시장환경</a:t>
            </a:r>
            <a:endParaRPr lang="en-US" altLang="ko-KR" dirty="0" smtClean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사업현황</a:t>
            </a:r>
            <a:endParaRPr lang="en-US" altLang="ko-KR" dirty="0" smtClean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주요전략</a:t>
            </a:r>
            <a:endParaRPr lang="en-US" altLang="ko-KR" dirty="0" smtClean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>
                <a:latin typeface="+mj-ea"/>
                <a:ea typeface="+mj-ea"/>
              </a:rPr>
              <a:t>Hotels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0" y="2492896"/>
            <a:ext cx="9144000" cy="1440160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3062180"/>
            <a:ext cx="5364088" cy="6480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3768" y="3070701"/>
            <a:ext cx="286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schemeClr val="bg1"/>
                </a:solidFill>
                <a:latin typeface="+mj-lt"/>
                <a:ea typeface="산돌고딕B" pitchFamily="18" charset="-127"/>
              </a:rPr>
              <a:t>Chapter 2</a:t>
            </a:r>
            <a:endParaRPr lang="ko-KR" altLang="en-US" sz="3600" dirty="0">
              <a:solidFill>
                <a:schemeClr val="bg1"/>
              </a:solidFill>
              <a:latin typeface="+mj-lt"/>
              <a:ea typeface="산돌고딕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6571" y="3070701"/>
            <a:ext cx="336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+mj-lt"/>
                <a:ea typeface="산돌고딕B" pitchFamily="18" charset="-127"/>
              </a:rPr>
              <a:t>Inbound</a:t>
            </a:r>
            <a:endParaRPr lang="ko-KR" altLang="en-US" sz="3600" dirty="0">
              <a:solidFill>
                <a:schemeClr val="bg1"/>
              </a:solidFill>
              <a:latin typeface="+mj-lt"/>
              <a:ea typeface="산돌고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935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948442" y="2567720"/>
            <a:ext cx="35283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>
                    <a:lumMod val="75000"/>
                  </a:schemeClr>
                </a:solidFill>
              </a:rPr>
              <a:t>외국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인</a:t>
            </a:r>
            <a:r>
              <a:rPr lang="ko-KR" altLang="en-US" b="1" dirty="0" smtClean="0">
                <a:solidFill>
                  <a:schemeClr val="tx2">
                    <a:lumMod val="75000"/>
                  </a:schemeClr>
                </a:solidFill>
              </a:rPr>
              <a:t> 방문객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8" name="차트 17"/>
          <p:cNvGraphicFramePr/>
          <p:nvPr>
            <p:extLst>
              <p:ext uri="{D42A27DB-BD31-4B8C-83A1-F6EECF244321}">
                <p14:modId xmlns:p14="http://schemas.microsoft.com/office/powerpoint/2010/main" val="713292077"/>
              </p:ext>
            </p:extLst>
          </p:nvPr>
        </p:nvGraphicFramePr>
        <p:xfrm>
          <a:off x="372591" y="2204864"/>
          <a:ext cx="8316416" cy="381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2627784" y="3070084"/>
            <a:ext cx="1204920" cy="235488"/>
          </a:xfrm>
          <a:prstGeom prst="roundRect">
            <a:avLst/>
          </a:prstGeom>
          <a:solidFill>
            <a:sysClr val="window" lastClr="FFFFFF">
              <a:tint val="100000"/>
              <a:shade val="100000"/>
              <a:hueMod val="100000"/>
              <a:satMod val="100000"/>
            </a:sys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chemeClr val="tx1"/>
                </a:solidFill>
              </a:rPr>
              <a:t>단위</a:t>
            </a:r>
            <a:r>
              <a:rPr lang="en-US" altLang="ko-KR" dirty="0" smtClean="0">
                <a:solidFill>
                  <a:schemeClr val="tx1"/>
                </a:solidFill>
              </a:rPr>
              <a:t> : </a:t>
            </a:r>
            <a:r>
              <a:rPr lang="ko-KR" altLang="en-US" dirty="0" smtClean="0">
                <a:solidFill>
                  <a:schemeClr val="tx1"/>
                </a:solidFill>
              </a:rPr>
              <a:t>천명</a:t>
            </a:r>
            <a:endParaRPr lang="ko-KR" dirty="0">
              <a:solidFill>
                <a:schemeClr val="tx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74329" y="1259205"/>
            <a:ext cx="7118151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2012 </a:t>
            </a:r>
            <a:r>
              <a:rPr kumimoji="0" lang="ko-KR" alt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년 </a:t>
            </a:r>
            <a:r>
              <a:rPr kumimoji="0" lang="en-US" altLang="ko-KR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14% </a:t>
            </a:r>
            <a:r>
              <a:rPr kumimoji="0" lang="ko-KR" alt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성장 </a:t>
            </a:r>
            <a:r>
              <a:rPr kumimoji="0" lang="en-US" altLang="ko-KR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kumimoji="0" lang="en-US" altLang="ko-KR" b="1" dirty="0">
                <a:solidFill>
                  <a:srgbClr val="1E03E5"/>
                </a:solidFill>
                <a:latin typeface="+mj-lt"/>
              </a:rPr>
              <a:t>2013 </a:t>
            </a:r>
            <a:r>
              <a:rPr kumimoji="0" lang="ko-KR" altLang="en-US" b="1" dirty="0">
                <a:solidFill>
                  <a:srgbClr val="1E03E5"/>
                </a:solidFill>
                <a:latin typeface="+mj-lt"/>
              </a:rPr>
              <a:t>년 </a:t>
            </a:r>
            <a:r>
              <a:rPr kumimoji="0" lang="en-US" altLang="ko-KR" b="1" dirty="0" smtClean="0">
                <a:solidFill>
                  <a:srgbClr val="1E03E5"/>
                </a:solidFill>
                <a:latin typeface="+mj-lt"/>
              </a:rPr>
              <a:t>9.3% </a:t>
            </a:r>
            <a:r>
              <a:rPr kumimoji="0" lang="ko-KR" altLang="en-US" b="1" dirty="0" smtClean="0">
                <a:solidFill>
                  <a:srgbClr val="1E03E5"/>
                </a:solidFill>
                <a:latin typeface="+mj-lt"/>
              </a:rPr>
              <a:t>성장</a:t>
            </a:r>
            <a:endParaRPr kumimoji="0" lang="en-US" altLang="ko-KR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kumimoji="0" lang="en-US" altLang="ko-KR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2014</a:t>
            </a:r>
            <a:r>
              <a:rPr kumimoji="0" lang="ko-KR" alt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년 이후 </a:t>
            </a:r>
            <a:r>
              <a:rPr kumimoji="0" lang="ko-KR" altLang="en-US" b="1" dirty="0">
                <a:solidFill>
                  <a:srgbClr val="990000"/>
                </a:solidFill>
                <a:latin typeface="+mj-lt"/>
              </a:rPr>
              <a:t>방문객 매년 </a:t>
            </a:r>
            <a:r>
              <a:rPr kumimoji="0" lang="en-US" altLang="ko-KR" b="1" dirty="0">
                <a:solidFill>
                  <a:srgbClr val="990000"/>
                </a:solidFill>
                <a:latin typeface="+mj-lt"/>
              </a:rPr>
              <a:t>12% </a:t>
            </a:r>
            <a:r>
              <a:rPr kumimoji="0" lang="ko-KR" altLang="en-US" b="1" dirty="0">
                <a:solidFill>
                  <a:srgbClr val="990000"/>
                </a:solidFill>
                <a:latin typeface="+mj-lt"/>
              </a:rPr>
              <a:t>이상 성장 </a:t>
            </a:r>
            <a:r>
              <a:rPr kumimoji="0" lang="ko-KR" altLang="en-US" b="1" dirty="0" smtClean="0">
                <a:solidFill>
                  <a:srgbClr val="990000"/>
                </a:solidFill>
                <a:latin typeface="+mj-lt"/>
              </a:rPr>
              <a:t>기대</a:t>
            </a:r>
            <a:endParaRPr kumimoji="0" lang="en-US" altLang="ko-KR" b="1" dirty="0">
              <a:solidFill>
                <a:srgbClr val="990000"/>
              </a:solidFill>
              <a:latin typeface="+mj-lt"/>
              <a:ea typeface="+mn-ea"/>
            </a:endParaRPr>
          </a:p>
        </p:txBody>
      </p:sp>
      <p:sp>
        <p:nvSpPr>
          <p:cNvPr id="12" name="Text Box 968"/>
          <p:cNvSpPr txBox="1">
            <a:spLocks noChangeArrowheads="1"/>
          </p:cNvSpPr>
          <p:nvPr/>
        </p:nvSpPr>
        <p:spPr bwMode="auto">
          <a:xfrm>
            <a:off x="899592" y="6288414"/>
            <a:ext cx="8143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1000" dirty="0" smtClean="0">
                <a:latin typeface="+mn-ea"/>
                <a:ea typeface="+mn-ea"/>
              </a:rPr>
              <a:t>* </a:t>
            </a:r>
            <a:r>
              <a:rPr kumimoji="0" lang="ko-KR" altLang="en-US" sz="1000" dirty="0" smtClean="0">
                <a:latin typeface="+mn-ea"/>
                <a:ea typeface="+mn-ea"/>
              </a:rPr>
              <a:t>외국인 총 입국자 수 </a:t>
            </a:r>
            <a:r>
              <a:rPr kumimoji="0" lang="en-US" altLang="ko-KR" sz="1000" dirty="0" smtClean="0">
                <a:latin typeface="+mn-ea"/>
                <a:ea typeface="+mn-ea"/>
              </a:rPr>
              <a:t>– </a:t>
            </a:r>
            <a:r>
              <a:rPr kumimoji="0" lang="ko-KR" altLang="en-US" sz="1000" dirty="0" smtClean="0">
                <a:latin typeface="+mn-ea"/>
                <a:ea typeface="+mn-ea"/>
              </a:rPr>
              <a:t>한국관광공사 전망</a:t>
            </a:r>
            <a:r>
              <a:rPr kumimoji="0" lang="en-US" altLang="ko-KR" sz="1000" dirty="0" smtClean="0">
                <a:latin typeface="+mn-ea"/>
                <a:ea typeface="+mn-ea"/>
              </a:rPr>
              <a:t>: </a:t>
            </a:r>
            <a:r>
              <a:rPr kumimoji="0" lang="ko-KR" altLang="en-US" sz="1000" dirty="0" smtClean="0">
                <a:latin typeface="+mn-ea"/>
                <a:ea typeface="+mn-ea"/>
              </a:rPr>
              <a:t>증권사 예측 </a:t>
            </a:r>
            <a:r>
              <a:rPr kumimoji="0" lang="en-US" altLang="ko-KR" sz="1000" dirty="0" smtClean="0">
                <a:latin typeface="+mn-ea"/>
                <a:ea typeface="+mn-ea"/>
              </a:rPr>
              <a:t>+ </a:t>
            </a:r>
            <a:r>
              <a:rPr kumimoji="0" lang="ko-KR" altLang="en-US" sz="1000" dirty="0" smtClean="0">
                <a:latin typeface="+mn-ea"/>
                <a:ea typeface="+mn-ea"/>
              </a:rPr>
              <a:t>모두투어</a:t>
            </a:r>
            <a:endParaRPr kumimoji="0" lang="en-US" altLang="ko-KR" sz="1000" dirty="0" smtClean="0">
              <a:latin typeface="+mn-ea"/>
              <a:ea typeface="+mn-ea"/>
            </a:endParaRPr>
          </a:p>
        </p:txBody>
      </p:sp>
      <p:sp>
        <p:nvSpPr>
          <p:cNvPr id="11" name="슬라이드 번호 개체 틀 11"/>
          <p:cNvSpPr>
            <a:spLocks noGrp="1"/>
          </p:cNvSpPr>
          <p:nvPr>
            <p:ph type="sldNum" sz="quarter" idx="10"/>
          </p:nvPr>
        </p:nvSpPr>
        <p:spPr>
          <a:xfrm>
            <a:off x="6929438" y="6421461"/>
            <a:ext cx="2133600" cy="365125"/>
          </a:xfrm>
        </p:spPr>
        <p:txBody>
          <a:bodyPr/>
          <a:lstStyle/>
          <a:p>
            <a:pPr>
              <a:defRPr/>
            </a:pPr>
            <a:fld id="{F0D6FC4D-962E-4053-916A-18A6CBD03EC8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시장환</a:t>
            </a:r>
            <a:r>
              <a:rPr kumimoji="0"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2. Inbound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24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619673" y="1532811"/>
            <a:ext cx="4032448" cy="7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3200" dirty="0" smtClean="0">
                <a:latin typeface="HY헤드라인M" pitchFamily="18" charset="-127"/>
                <a:ea typeface="HY헤드라인M" pitchFamily="18" charset="-127"/>
              </a:rPr>
              <a:t>Table of contents</a:t>
            </a:r>
            <a:endParaRPr kumimoji="0" lang="en-US" alt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5752420" y="1196752"/>
            <a:ext cx="0" cy="532859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26002" y="2276872"/>
            <a:ext cx="29081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Chapter 1. Outbound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                     </a:t>
            </a:r>
            <a:r>
              <a:rPr lang="ko-KR" altLang="en-US" sz="1200" dirty="0" smtClean="0">
                <a:latin typeface="굴림"/>
                <a:ea typeface="굴림"/>
              </a:rPr>
              <a:t>▪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시장환경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                     </a:t>
            </a:r>
            <a:r>
              <a:rPr lang="ko-KR" altLang="en-US" sz="1200" dirty="0" smtClean="0">
                <a:latin typeface="굴림"/>
                <a:ea typeface="굴림"/>
              </a:rPr>
              <a:t>▪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사업현황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굴림"/>
                <a:ea typeface="굴림"/>
              </a:rPr>
              <a:t>                          ▪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주요전략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Chapter 2. Inbound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                     ▪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시장환경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                      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▪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사업현황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                      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▪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주요전략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               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▪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Hotels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Chapter 3. Others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                     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▪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투자회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가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                        ▪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주주구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성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                        ▪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Finance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68"/>
          <p:cNvSpPr txBox="1">
            <a:spLocks noChangeArrowheads="1"/>
          </p:cNvSpPr>
          <p:nvPr/>
        </p:nvSpPr>
        <p:spPr bwMode="auto">
          <a:xfrm>
            <a:off x="896194" y="6403913"/>
            <a:ext cx="8143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1000" dirty="0" smtClean="0">
                <a:latin typeface="+mn-ea"/>
                <a:ea typeface="+mn-ea"/>
              </a:rPr>
              <a:t>* </a:t>
            </a:r>
            <a:r>
              <a:rPr kumimoji="0" lang="ko-KR" altLang="en-US" sz="1000" dirty="0" smtClean="0">
                <a:latin typeface="+mn-ea"/>
                <a:ea typeface="+mn-ea"/>
              </a:rPr>
              <a:t>외국인 총 입국자 수 </a:t>
            </a:r>
            <a:r>
              <a:rPr kumimoji="0" lang="en-US" altLang="ko-KR" sz="1000" dirty="0" smtClean="0">
                <a:latin typeface="+mn-ea"/>
                <a:ea typeface="+mn-ea"/>
              </a:rPr>
              <a:t>- </a:t>
            </a:r>
            <a:r>
              <a:rPr kumimoji="0" lang="ko-KR" altLang="en-US" sz="1000" dirty="0" smtClean="0">
                <a:latin typeface="+mn-ea"/>
                <a:ea typeface="+mn-ea"/>
              </a:rPr>
              <a:t>한국관광공사</a:t>
            </a:r>
            <a:r>
              <a:rPr kumimoji="0" lang="en-US" altLang="ko-KR" sz="1000" dirty="0" smtClean="0">
                <a:latin typeface="+mn-ea"/>
                <a:ea typeface="+mn-ea"/>
              </a:rPr>
              <a:t>, </a:t>
            </a:r>
            <a:r>
              <a:rPr kumimoji="0" lang="ko-KR" altLang="en-US" sz="1000" dirty="0" smtClean="0">
                <a:latin typeface="+mn-ea"/>
                <a:ea typeface="+mn-ea"/>
              </a:rPr>
              <a:t>전망치 </a:t>
            </a:r>
            <a:r>
              <a:rPr kumimoji="0" lang="en-US" altLang="ko-KR" sz="1000" dirty="0" smtClean="0">
                <a:latin typeface="+mn-ea"/>
                <a:ea typeface="+mn-ea"/>
              </a:rPr>
              <a:t>– </a:t>
            </a:r>
            <a:r>
              <a:rPr kumimoji="0" lang="ko-KR" altLang="en-US" sz="1000" dirty="0">
                <a:latin typeface="+mn-ea"/>
              </a:rPr>
              <a:t>증권사 예측 </a:t>
            </a:r>
            <a:r>
              <a:rPr kumimoji="0" lang="en-US" altLang="ko-KR" sz="1000" dirty="0">
                <a:latin typeface="+mn-ea"/>
              </a:rPr>
              <a:t>+ </a:t>
            </a:r>
            <a:r>
              <a:rPr kumimoji="0" lang="ko-KR" altLang="en-US" sz="1000" dirty="0">
                <a:latin typeface="+mn-ea"/>
              </a:rPr>
              <a:t>모두투어</a:t>
            </a:r>
            <a:endParaRPr kumimoji="0" lang="en-US" altLang="ko-KR" sz="1000" dirty="0" smtClean="0">
              <a:latin typeface="+mn-ea"/>
              <a:ea typeface="+mn-ea"/>
            </a:endParaRPr>
          </a:p>
        </p:txBody>
      </p:sp>
      <p:sp>
        <p:nvSpPr>
          <p:cNvPr id="10" name="슬라이드 번호 개체 틀 11"/>
          <p:cNvSpPr>
            <a:spLocks noGrp="1"/>
          </p:cNvSpPr>
          <p:nvPr>
            <p:ph type="sldNum" sz="quarter" idx="10"/>
          </p:nvPr>
        </p:nvSpPr>
        <p:spPr>
          <a:xfrm>
            <a:off x="6929438" y="6421461"/>
            <a:ext cx="2133600" cy="365125"/>
          </a:xfrm>
        </p:spPr>
        <p:txBody>
          <a:bodyPr/>
          <a:lstStyle/>
          <a:p>
            <a:pPr>
              <a:defRPr/>
            </a:pPr>
            <a:fld id="{F0D6FC4D-962E-4053-916A-18A6CBD03EC8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시장환</a:t>
            </a:r>
            <a:r>
              <a:rPr kumimoji="0"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2. Inbound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543" y="1340767"/>
            <a:ext cx="8216725" cy="1008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년 </a:t>
            </a:r>
            <a:r>
              <a:rPr lang="ko-KR" altLang="en-US" b="1" dirty="0" smtClean="0">
                <a:solidFill>
                  <a:srgbClr val="FF0000"/>
                </a:solidFill>
              </a:rPr>
              <a:t>중국관광객  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일본관광객 추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</a:rPr>
              <a:t>월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!!</a:t>
            </a:r>
          </a:p>
          <a:p>
            <a:pPr algn="ctr"/>
            <a:endParaRPr lang="en-US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B54441"/>
                </a:solidFill>
              </a:rPr>
              <a:t>중국인 입국자 성장률 </a:t>
            </a:r>
            <a:r>
              <a:rPr lang="en-US" altLang="ko-KR" b="1" dirty="0" smtClean="0">
                <a:solidFill>
                  <a:srgbClr val="B54441"/>
                </a:solidFill>
              </a:rPr>
              <a:t>53% , </a:t>
            </a:r>
            <a:r>
              <a:rPr lang="ko-KR" altLang="en-US" b="1" dirty="0" smtClean="0">
                <a:solidFill>
                  <a:srgbClr val="1E03E5"/>
                </a:solidFill>
              </a:rPr>
              <a:t>일본인 입국자 </a:t>
            </a:r>
            <a:r>
              <a:rPr lang="en-US" altLang="ko-KR" b="1" dirty="0" smtClean="0">
                <a:solidFill>
                  <a:srgbClr val="1E03E5"/>
                </a:solidFill>
              </a:rPr>
              <a:t>-</a:t>
            </a:r>
            <a:r>
              <a:rPr lang="en-US" altLang="ko-KR" b="1" dirty="0" smtClean="0">
                <a:solidFill>
                  <a:srgbClr val="1E03E5"/>
                </a:solidFill>
              </a:rPr>
              <a:t>21%</a:t>
            </a:r>
            <a:endParaRPr lang="en-US" altLang="ko-KR" b="1" dirty="0" smtClean="0">
              <a:solidFill>
                <a:srgbClr val="CC0000"/>
              </a:solidFill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959591549"/>
              </p:ext>
            </p:extLst>
          </p:nvPr>
        </p:nvGraphicFramePr>
        <p:xfrm>
          <a:off x="259982" y="2348880"/>
          <a:ext cx="8631846" cy="38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020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23F40-E746-4260-825D-B0AA523C19E1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6381328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(</a:t>
            </a:r>
            <a:r>
              <a:rPr lang="ko-KR" altLang="en-US" sz="1000" smtClean="0"/>
              <a:t>출처</a:t>
            </a:r>
            <a:r>
              <a:rPr lang="en-US" altLang="ko-KR" sz="1000" dirty="0" smtClean="0"/>
              <a:t> : 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한국여행업협회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000" dirty="0" smtClean="0">
                <a:latin typeface="맑은 고딕" pitchFamily="50" charset="-127"/>
                <a:ea typeface="맑은 고딕" pitchFamily="50" charset="-127"/>
              </a:rPr>
              <a:t>KATA))  2013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년 누계 기준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48478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 외국인 유치실적 순위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사업현황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2. Inbound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440754"/>
              </p:ext>
            </p:extLst>
          </p:nvPr>
        </p:nvGraphicFramePr>
        <p:xfrm>
          <a:off x="281976" y="2060848"/>
          <a:ext cx="8610503" cy="4095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203"/>
                <a:gridCol w="427203"/>
                <a:gridCol w="1974624"/>
                <a:gridCol w="996805"/>
                <a:gridCol w="996805"/>
                <a:gridCol w="778457"/>
                <a:gridCol w="1110727"/>
                <a:gridCol w="1110727"/>
                <a:gridCol w="787952"/>
              </a:tblGrid>
              <a:tr h="3412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순위</a:t>
                      </a:r>
                      <a:endParaRPr lang="ko-KR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업    체    명</a:t>
                      </a:r>
                      <a:b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Travel Agents)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인  원 </a:t>
                      </a:r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名</a:t>
                      </a:r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금      액 </a:t>
                      </a:r>
                      <a:r>
                        <a:rPr lang="en-US" altLang="ko-KR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($)</a:t>
                      </a:r>
                      <a:endParaRPr lang="en-US" altLang="ko-KR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인 원</a:t>
                      </a:r>
                      <a:endParaRPr lang="ko-KR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금 액</a:t>
                      </a:r>
                      <a:endParaRPr lang="ko-KR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n-US" altLang="ko-KR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n-US" altLang="ko-KR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증감률</a:t>
                      </a:r>
                      <a:endParaRPr lang="ko-KR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n-US" altLang="ko-KR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n-US" altLang="ko-KR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증감률</a:t>
                      </a:r>
                      <a:endParaRPr lang="ko-KR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0" marR="9050" marT="90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굴림체"/>
                        </a:rPr>
                        <a:t>에치아이에스코리아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254,895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276,280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-7.7%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34,646,756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51,374,431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-32.6%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2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14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굴림체"/>
                        </a:rPr>
                        <a:t>코네스트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148,457 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172,745 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-14.1%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10,620,650 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11,552,345 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-8.1%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latin typeface="굴림체"/>
                        </a:rPr>
                        <a:t>한진관광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142,494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217,534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-34.5%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21,466,677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39,479,693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-45.6%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effectLst/>
                          <a:latin typeface="굴림체"/>
                        </a:rPr>
                        <a:t>모두투어인터내셔널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133,806 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174,094 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-23.1%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22,715,750 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32,058,466 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-29.1%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effectLst/>
                          <a:latin typeface="굴림체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effectLst/>
                          <a:latin typeface="굴림체"/>
                        </a:rPr>
                        <a:t>하나투어아이티씨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i="0" u="none" strike="noStrike">
                          <a:effectLst/>
                          <a:latin typeface="굴림체"/>
                        </a:rPr>
                        <a:t>114,633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i="0" u="none" strike="noStrike">
                          <a:effectLst/>
                          <a:latin typeface="굴림체"/>
                        </a:rPr>
                        <a:t>117,452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effectLst/>
                          <a:latin typeface="굴림체"/>
                        </a:rPr>
                        <a:t>-2.4%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13,738,968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14,754,930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effectLst/>
                          <a:latin typeface="굴림체"/>
                        </a:rPr>
                        <a:t>-6.9%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effectLst/>
                          <a:latin typeface="굴림체"/>
                        </a:rPr>
                        <a:t>롯데제이티비</a:t>
                      </a:r>
                      <a:endParaRPr lang="ko-KR" altLang="en-US" sz="1100" b="0" i="0" u="none" strike="noStrike" dirty="0">
                        <a:effectLst/>
                        <a:latin typeface="굴림체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112,105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159,156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-29.6%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33,995,723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49,092,407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-30.8%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effectLst/>
                          <a:latin typeface="굴림체"/>
                        </a:rPr>
                        <a:t>롯데관광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106,193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116,410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-8.8%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15,720,400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29,915,000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-47.4%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effectLst/>
                          <a:latin typeface="굴림체"/>
                        </a:rPr>
                        <a:t>세한여행사</a:t>
                      </a:r>
                      <a:endParaRPr lang="ko-KR" altLang="en-US" sz="1100" b="0" i="0" u="none" strike="noStrike" dirty="0">
                        <a:effectLst/>
                        <a:latin typeface="굴림체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105,293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106,056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-0.7%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18,465,578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21,887,587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-15.6%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effectLst/>
                          <a:latin typeface="굴림체"/>
                        </a:rPr>
                        <a:t>화방관광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94,283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48,754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93.4%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11,353,175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9,547,250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18.9%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effectLst/>
                          <a:latin typeface="굴림체"/>
                        </a:rPr>
                        <a:t>전국관광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81,515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121,607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-33.0%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17,592,045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latin typeface="굴림체"/>
                        </a:rPr>
                        <a:t>35,400,166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latin typeface="굴림체"/>
                        </a:rPr>
                        <a:t>-50.3%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78430" y="3783721"/>
            <a:ext cx="86409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94635" y="4132787"/>
            <a:ext cx="86409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9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23F40-E746-4260-825D-B0AA523C19E1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72545"/>
              </p:ext>
            </p:extLst>
          </p:nvPr>
        </p:nvGraphicFramePr>
        <p:xfrm>
          <a:off x="539552" y="2204864"/>
          <a:ext cx="8064897" cy="3834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3035"/>
                <a:gridCol w="837310"/>
                <a:gridCol w="837310"/>
                <a:gridCol w="837310"/>
                <a:gridCol w="837310"/>
                <a:gridCol w="837310"/>
                <a:gridCol w="837310"/>
                <a:gridCol w="1198002"/>
              </a:tblGrid>
              <a:tr h="34203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      원 </a:t>
                      </a:r>
                      <a:r>
                        <a:rPr lang="en-US" altLang="ko-KR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名</a:t>
                      </a:r>
                      <a:r>
                        <a:rPr lang="en-US" altLang="ko-KR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외 화 획 득 액 </a:t>
                      </a:r>
                      <a:r>
                        <a:rPr lang="en-US" altLang="ko-KR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($)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외화획득 액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($)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순위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2038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Group Tour Visitor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Receipts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2038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2012 (FY)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2011(FY)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2010(FY)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2012 (FY)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2011(FY)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2010(FY)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2012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모두투어인터내셔널</a:t>
                      </a:r>
                      <a:endParaRPr lang="ko-KR" altLang="en-US" sz="11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69,021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34,615 </a:t>
                      </a:r>
                      <a:endParaRPr lang="en-US" altLang="ko-KR" sz="11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31,527 </a:t>
                      </a:r>
                      <a:endParaRPr lang="en-US" altLang="ko-KR" sz="11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8,839,366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5,884,550 </a:t>
                      </a:r>
                      <a:endParaRPr lang="en-US" altLang="ko-KR" sz="11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4,700,405 </a:t>
                      </a:r>
                      <a:endParaRPr lang="en-US" altLang="ko-KR" sz="11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 </a:t>
                      </a:r>
                      <a:endParaRPr lang="en-US" altLang="ko-KR" sz="11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0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대원국제여행사</a:t>
                      </a:r>
                    </a:p>
                  </a:txBody>
                  <a:tcPr marL="7152" marR="7152" marT="71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54,176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18,859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5,868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8,362,084 </a:t>
                      </a: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1,009,315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581,225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0" i="0" u="none" strike="noStrike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롯데제이티비</a:t>
                      </a:r>
                      <a:endParaRPr lang="ko-KR" altLang="en-US" sz="1100" b="0" i="0" u="none" strike="noStrike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46,957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3,224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186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6,121,983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42,145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9,124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0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화방관광</a:t>
                      </a:r>
                    </a:p>
                  </a:txBody>
                  <a:tcPr marL="7152" marR="7152" marT="71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35,917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5,963,505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롯데관광</a:t>
                      </a:r>
                      <a:endParaRPr lang="ko-KR" altLang="en-US" sz="1100" b="0" i="0" u="none" strike="noStrike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39,883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42,145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9,124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4,851,000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2,665,000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1,433,242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 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i="0" u="none" strike="noStrike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하나투어아이티씨</a:t>
                      </a:r>
                      <a:endParaRPr lang="ko-KR" altLang="en-US" sz="11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65,685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39,399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38,802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4,597,535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3,507,599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3,864,268</a:t>
                      </a:r>
                      <a:endParaRPr lang="en-US" altLang="ko-KR" sz="1100" b="0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i="0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en-US" altLang="ko-KR" sz="11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152" marR="7152" marT="7152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539552" y="3212976"/>
            <a:ext cx="8064896" cy="485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29308" y="5589240"/>
            <a:ext cx="80751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1369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중국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인바운드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분야 유치인원 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성장률 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수탁금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사업현황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중국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only)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2. Inbound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010" y="6248270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(</a:t>
            </a:r>
            <a:r>
              <a:rPr lang="ko-KR" altLang="en-US" sz="1000" smtClean="0"/>
              <a:t>출처</a:t>
            </a:r>
            <a:r>
              <a:rPr lang="en-US" altLang="ko-KR" sz="1000" dirty="0" smtClean="0"/>
              <a:t> : 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한국여행업협회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000" dirty="0" smtClean="0">
                <a:latin typeface="맑은 고딕" pitchFamily="50" charset="-127"/>
                <a:ea typeface="맑은 고딕" pitchFamily="50" charset="-127"/>
              </a:rPr>
              <a:t>KATA))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765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모서리가 둥근 직사각형 82"/>
          <p:cNvSpPr/>
          <p:nvPr/>
        </p:nvSpPr>
        <p:spPr>
          <a:xfrm>
            <a:off x="4211960" y="3851908"/>
            <a:ext cx="1447810" cy="10067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중</a:t>
            </a:r>
            <a:r>
              <a:rPr kumimoji="0" lang="en-US" altLang="ko-KR" sz="1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.</a:t>
            </a: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소 규모의 업체</a:t>
            </a:r>
          </a:p>
        </p:txBody>
      </p:sp>
      <p:sp>
        <p:nvSpPr>
          <p:cNvPr id="85" name="모서리가 둥근 직사각형 84"/>
          <p:cNvSpPr/>
          <p:nvPr/>
        </p:nvSpPr>
        <p:spPr>
          <a:xfrm>
            <a:off x="4211960" y="5398292"/>
            <a:ext cx="1522258" cy="11739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kumimoji="0"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관계중심</a:t>
            </a:r>
            <a:endParaRPr kumimoji="0" lang="en-US" altLang="ko-KR" sz="1200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algn="ctr"/>
            <a:endParaRPr kumimoji="0" lang="en-US" altLang="ko-KR" sz="1200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kumimoji="0" lang="ko-KR" altLang="en-US" sz="10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북경사무소</a:t>
            </a:r>
            <a:endParaRPr kumimoji="0" lang="ko-KR" altLang="en-US" sz="10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kumimoji="0" lang="en-US" altLang="ko-KR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13</a:t>
            </a:r>
            <a:r>
              <a:rPr kumimoji="0" lang="ko-KR" altLang="en-US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개 지역 </a:t>
            </a:r>
            <a:r>
              <a:rPr kumimoji="0" lang="en-US" altLang="ko-KR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30</a:t>
            </a:r>
            <a:r>
              <a:rPr kumimoji="0" lang="ko-KR" altLang="en-US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개 </a:t>
            </a:r>
            <a:r>
              <a:rPr kumimoji="0" lang="en-US" altLang="ko-KR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Agency </a:t>
            </a:r>
            <a:r>
              <a:rPr kumimoji="0" lang="en-US" altLang="ko-KR" sz="10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/>
            </a:r>
            <a:br>
              <a:rPr kumimoji="0" lang="en-US" altLang="ko-KR" sz="10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kumimoji="0" lang="en-US" altLang="ko-KR" sz="10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kumimoji="0" lang="ko-KR" altLang="en-US" sz="10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북경 </a:t>
            </a:r>
            <a:r>
              <a:rPr kumimoji="0" lang="ko-KR" altLang="en-US" sz="1000" dirty="0" err="1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마이투어</a:t>
            </a:r>
            <a:r>
              <a:rPr kumimoji="0" lang="en-US" altLang="ko-KR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</a:p>
          <a:p>
            <a:pPr algn="ctr"/>
            <a:r>
              <a:rPr kumimoji="0" lang="ko-KR" altLang="en-US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온라인 </a:t>
            </a:r>
            <a:r>
              <a:rPr kumimoji="0" lang="en-US" altLang="ko-KR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1</a:t>
            </a:r>
            <a:r>
              <a:rPr kumimoji="0" lang="ko-KR" altLang="en-US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개 </a:t>
            </a:r>
            <a:r>
              <a:rPr kumimoji="0" lang="en-US" altLang="ko-KR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Agency </a:t>
            </a:r>
            <a:r>
              <a:rPr kumimoji="0" lang="en-US" altLang="ko-KR" sz="10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/>
            </a:r>
            <a:br>
              <a:rPr kumimoji="0" lang="en-US" altLang="ko-KR" sz="10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kumimoji="0" lang="en-US" altLang="ko-KR" sz="10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(C-trip</a:t>
            </a:r>
            <a:r>
              <a:rPr kumimoji="0" lang="en-US" altLang="ko-KR" sz="10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899592" y="1988840"/>
            <a:ext cx="1114914" cy="4591066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현지 </a:t>
            </a:r>
            <a: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/>
            </a:r>
            <a:b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OUT BOUND</a:t>
            </a:r>
            <a:b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kumimoji="0" lang="ko-KR" altLang="en-US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업체</a:t>
            </a:r>
            <a:endParaRPr kumimoji="0" lang="en-US" altLang="ko-KR" sz="12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124070" y="2009757"/>
            <a:ext cx="1876426" cy="1304925"/>
          </a:xfrm>
          <a:prstGeom prst="roundRect">
            <a:avLst>
              <a:gd name="adj" fmla="val 11921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kumimoji="0"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TOP 10</a:t>
            </a:r>
            <a:br>
              <a:rPr kumimoji="0"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</a:br>
            <a:r>
              <a:rPr kumimoji="0" lang="en-US" altLang="ko-K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H.I.S , JTB </a:t>
            </a:r>
            <a:r>
              <a:rPr kumimoji="0" lang="en-US" altLang="ko-K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etc</a:t>
            </a:r>
            <a:endParaRPr kumimoji="0" lang="en-US" altLang="ko-KR" sz="1100" dirty="0" smtClean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  <a:p>
            <a:pPr algn="ctr"/>
            <a:r>
              <a:rPr kumimoji="0" lang="ko-KR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모두투어인터내셔널 제외</a:t>
            </a:r>
            <a:endParaRPr kumimoji="0" lang="en-US" altLang="ko-KR" sz="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899592" y="1314435"/>
            <a:ext cx="1114914" cy="581025"/>
          </a:xfrm>
          <a:prstGeom prst="rect">
            <a:avLst/>
          </a:prstGeom>
          <a:ln w="19050"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/>
              <a:t>공급자</a:t>
            </a:r>
            <a:endParaRPr kumimoji="0" lang="en-US" altLang="ko-KR" sz="1600" b="1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124071" y="1314435"/>
            <a:ext cx="1876425" cy="581025"/>
          </a:xfrm>
          <a:prstGeom prst="rect">
            <a:avLst/>
          </a:prstGeom>
          <a:ln w="19050"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/>
              <a:t>업계구조</a:t>
            </a:r>
            <a:r>
              <a:rPr kumimoji="0" lang="en-US" altLang="ko-KR" sz="1600" b="1" dirty="0" smtClean="0"/>
              <a:t>(Player)</a:t>
            </a:r>
            <a:endParaRPr kumimoji="0" lang="en-US" altLang="ko-KR" sz="1600" b="1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098922" y="1314435"/>
            <a:ext cx="4830796" cy="581025"/>
          </a:xfrm>
          <a:prstGeom prst="rect">
            <a:avLst/>
          </a:prstGeom>
          <a:ln w="19050"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/>
              <a:t>                                                  </a:t>
            </a:r>
            <a:endParaRPr kumimoji="0" lang="en-US" altLang="ko-KR" sz="1600" b="1" dirty="0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2124070" y="5398292"/>
            <a:ext cx="1903186" cy="1173948"/>
          </a:xfrm>
          <a:prstGeom prst="roundRect">
            <a:avLst>
              <a:gd name="adj" fmla="val 119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kumimoji="0" lang="ko-KR" altLang="en-US" sz="16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모두투어</a:t>
            </a:r>
            <a:r>
              <a:rPr kumimoji="0" lang="en-US" altLang="ko-KR" sz="16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/>
            </a:r>
            <a:br>
              <a:rPr kumimoji="0" lang="en-US" altLang="ko-KR" sz="16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kumimoji="0" lang="ko-KR" altLang="en-US" sz="16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인터내셔널</a:t>
            </a:r>
            <a:endParaRPr kumimoji="0" lang="en-US" altLang="ko-KR" sz="16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822948" y="4077072"/>
            <a:ext cx="886575" cy="480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en-US" altLang="ko-KR" sz="14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굴림" pitchFamily="50" charset="-127"/>
              </a:rPr>
              <a:t>89.0%</a:t>
            </a:r>
            <a:endParaRPr kumimoji="0" lang="ko-KR" altLang="en-US" sz="1400" dirty="0" smtClean="0">
              <a:solidFill>
                <a:schemeClr val="accent4">
                  <a:lumMod val="75000"/>
                </a:schemeClr>
              </a:solidFill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848358" y="5717296"/>
            <a:ext cx="928694" cy="5359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1.2%</a:t>
            </a:r>
            <a:endParaRPr kumimoji="0" lang="ko-KR" altLang="en-US" sz="12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6867504" y="3912393"/>
            <a:ext cx="1952968" cy="8858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20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감 소</a:t>
            </a:r>
            <a:endParaRPr kumimoji="0" lang="ko-KR" altLang="en-US" sz="1200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6882312" y="5475952"/>
            <a:ext cx="1952968" cy="9760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kumimoji="0" lang="ko-KR" altLang="en-US" sz="12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증 가</a:t>
            </a:r>
            <a:endParaRPr kumimoji="0" lang="ko-KR" altLang="en-US" sz="12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5848359" y="1393726"/>
            <a:ext cx="933419" cy="416012"/>
          </a:xfrm>
          <a:prstGeom prst="roundRect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r>
              <a:rPr kumimoji="0" lang="ko-KR" altLang="en-US" sz="1200" b="1" dirty="0" smtClean="0">
                <a:solidFill>
                  <a:schemeClr val="bg1"/>
                </a:solidFill>
                <a:latin typeface="+mn-ea"/>
                <a:ea typeface="+mn-ea"/>
              </a:rPr>
              <a:t>관광객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kumimoji="0" lang="en-US" altLang="ko-KR" sz="1200" b="1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kumimoji="0" lang="ko-KR" altLang="en-US" sz="1200" b="1" dirty="0" smtClean="0">
                <a:solidFill>
                  <a:schemeClr val="bg1"/>
                </a:solidFill>
                <a:latin typeface="+mn-ea"/>
                <a:ea typeface="+mn-ea"/>
              </a:rPr>
              <a:t>유치 비중</a:t>
            </a:r>
          </a:p>
        </p:txBody>
      </p:sp>
      <p:sp>
        <p:nvSpPr>
          <p:cNvPr id="79" name="모서리가 둥근 직사각형 78"/>
          <p:cNvSpPr/>
          <p:nvPr/>
        </p:nvSpPr>
        <p:spPr>
          <a:xfrm>
            <a:off x="6867504" y="1393726"/>
            <a:ext cx="1952968" cy="416012"/>
          </a:xfrm>
          <a:prstGeom prst="roundRect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r>
              <a:rPr kumimoji="0" lang="ko-KR" altLang="en-US" sz="1200" b="1" dirty="0" smtClean="0">
                <a:solidFill>
                  <a:schemeClr val="bg1"/>
                </a:solidFill>
                <a:latin typeface="+mn-ea"/>
                <a:ea typeface="+mn-ea"/>
              </a:rPr>
              <a:t>추세</a:t>
            </a:r>
          </a:p>
        </p:txBody>
      </p:sp>
      <p:sp>
        <p:nvSpPr>
          <p:cNvPr id="80" name="모서리가 둥근 직사각형 79"/>
          <p:cNvSpPr/>
          <p:nvPr/>
        </p:nvSpPr>
        <p:spPr>
          <a:xfrm>
            <a:off x="4300501" y="1393726"/>
            <a:ext cx="1447807" cy="416012"/>
          </a:xfrm>
          <a:prstGeom prst="roundRect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r>
              <a:rPr kumimoji="0" lang="ko-KR" altLang="en-US" sz="1200" b="1" dirty="0" smtClean="0">
                <a:solidFill>
                  <a:schemeClr val="bg1"/>
                </a:solidFill>
                <a:latin typeface="+mn-ea"/>
                <a:ea typeface="+mn-ea"/>
              </a:rPr>
              <a:t>유통구조</a:t>
            </a:r>
          </a:p>
        </p:txBody>
      </p:sp>
      <p:sp>
        <p:nvSpPr>
          <p:cNvPr id="81" name="모서리가 둥근 직사각형 80"/>
          <p:cNvSpPr/>
          <p:nvPr/>
        </p:nvSpPr>
        <p:spPr>
          <a:xfrm>
            <a:off x="4211960" y="2195486"/>
            <a:ext cx="1447810" cy="89537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지사</a:t>
            </a:r>
            <a:r>
              <a:rPr kumimoji="0" lang="en-US" altLang="ko-K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/>
            </a:r>
            <a:br>
              <a:rPr kumimoji="0" lang="en-US" altLang="ko-K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</a:br>
            <a:r>
              <a:rPr kumimoji="0" lang="ko-KR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대형 업체 등</a:t>
            </a:r>
            <a:endParaRPr kumimoji="0" lang="en-US" altLang="ko-KR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822948" y="2438376"/>
            <a:ext cx="886575" cy="44768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굴림" pitchFamily="50" charset="-127"/>
              </a:rPr>
              <a:t>9.8%</a:t>
            </a: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867504" y="2193048"/>
            <a:ext cx="1952968" cy="89537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증 가</a:t>
            </a:r>
          </a:p>
        </p:txBody>
      </p:sp>
      <p:cxnSp>
        <p:nvCxnSpPr>
          <p:cNvPr id="55" name="직선 연결선 54"/>
          <p:cNvCxnSpPr/>
          <p:nvPr/>
        </p:nvCxnSpPr>
        <p:spPr>
          <a:xfrm>
            <a:off x="2014506" y="3737750"/>
            <a:ext cx="5643602" cy="0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모서리가 둥근 직사각형 56"/>
          <p:cNvSpPr/>
          <p:nvPr/>
        </p:nvSpPr>
        <p:spPr>
          <a:xfrm>
            <a:off x="2124070" y="3737750"/>
            <a:ext cx="1903185" cy="1235112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kumimoji="0" lang="en-US" altLang="ko-KR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Others</a:t>
            </a:r>
            <a:endParaRPr kumimoji="0" lang="ko-KR" altLang="en-US" sz="1600" b="1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3" name="슬라이드 번호 개체 틀 11"/>
          <p:cNvSpPr>
            <a:spLocks noGrp="1"/>
          </p:cNvSpPr>
          <p:nvPr>
            <p:ph type="sldNum" sz="quarter" idx="10"/>
          </p:nvPr>
        </p:nvSpPr>
        <p:spPr>
          <a:xfrm>
            <a:off x="6929438" y="6421461"/>
            <a:ext cx="2133600" cy="365125"/>
          </a:xfrm>
        </p:spPr>
        <p:txBody>
          <a:bodyPr/>
          <a:lstStyle/>
          <a:p>
            <a:pPr>
              <a:defRPr/>
            </a:pPr>
            <a:fld id="{F0D6FC4D-962E-4053-916A-18A6CBD03EC8}" type="slidenum">
              <a:rPr lang="ko-KR" altLang="en-US" smtClean="0"/>
              <a:pPr>
                <a:defRPr/>
              </a:pPr>
              <a:t>23</a:t>
            </a:fld>
            <a:endParaRPr lang="ko-KR" altLang="en-US" dirty="0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gray">
          <a:xfrm>
            <a:off x="205918" y="1981168"/>
            <a:ext cx="602471" cy="4591072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latinLnBrk="0" hangingPunct="0"/>
            <a:r>
              <a:rPr kumimoji="0" lang="ko-KR" altLang="en-US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외국인 </a:t>
            </a:r>
            <a: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/>
            </a:r>
            <a:b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kumimoji="0" lang="ko-KR" altLang="en-US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총</a:t>
            </a:r>
            <a:endParaRPr kumimoji="0" lang="en-US" altLang="ko-KR" sz="1200" b="1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algn="ctr" eaLnBrk="0" latinLnBrk="0" hangingPunct="0"/>
            <a:r>
              <a:rPr kumimoji="0" lang="ko-KR" altLang="en-US" sz="12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입</a:t>
            </a:r>
            <a:r>
              <a:rPr kumimoji="0" lang="ko-KR" altLang="en-US" sz="12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국자수</a:t>
            </a:r>
            <a:endParaRPr kumimoji="0" lang="en-US" altLang="ko-KR" sz="12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205918" y="1314435"/>
            <a:ext cx="602471" cy="581025"/>
          </a:xfrm>
          <a:prstGeom prst="rect">
            <a:avLst/>
          </a:prstGeom>
          <a:ln w="19050"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/>
              <a:t>시장</a:t>
            </a:r>
            <a:endParaRPr kumimoji="0" lang="en-US" altLang="ko-KR" sz="1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/>
              <a:t>규모</a:t>
            </a:r>
            <a:endParaRPr kumimoji="0" lang="en-US" altLang="ko-KR" sz="1600" b="1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시장환</a:t>
            </a:r>
            <a:r>
              <a:rPr kumimoji="0"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2. Inbound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6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23F40-E746-4260-825D-B0AA523C19E1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42875" y="285750"/>
            <a:ext cx="700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In </a:t>
            </a:r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Bound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주요전략 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885838997"/>
              </p:ext>
            </p:extLst>
          </p:nvPr>
        </p:nvGraphicFramePr>
        <p:xfrm>
          <a:off x="251520" y="1412776"/>
          <a:ext cx="57606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3387" y="1484784"/>
            <a:ext cx="284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연간 유치인원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652120" y="1556792"/>
            <a:ext cx="360040" cy="513348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30850" y="1494309"/>
            <a:ext cx="2592288" cy="41549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Value Chain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수직계열화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이등변 삼각형 5"/>
          <p:cNvSpPr/>
          <p:nvPr/>
        </p:nvSpPr>
        <p:spPr>
          <a:xfrm flipV="1">
            <a:off x="6734906" y="2420888"/>
            <a:ext cx="1584176" cy="14401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18168"/>
              </p:ext>
            </p:extLst>
          </p:nvPr>
        </p:nvGraphicFramePr>
        <p:xfrm>
          <a:off x="6230850" y="2780928"/>
          <a:ext cx="2592288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사업확장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호텔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(Room)</a:t>
                      </a:r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쇼핑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(Brand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Shop)</a:t>
                      </a:r>
                    </a:p>
                    <a:p>
                      <a:pPr algn="ctr" latinLnBrk="1"/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운송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(Bus)</a:t>
                      </a:r>
                    </a:p>
                    <a:p>
                      <a:pPr algn="ctr" latinLnBrk="1"/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외식업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(Restaurant)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이등변 삼각형 17"/>
          <p:cNvSpPr/>
          <p:nvPr/>
        </p:nvSpPr>
        <p:spPr>
          <a:xfrm flipV="1">
            <a:off x="2911053" y="4653136"/>
            <a:ext cx="3384376" cy="22531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357389" y="5013176"/>
            <a:ext cx="2491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원가경쟁력 강화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3721832" y="5517232"/>
            <a:ext cx="1762819" cy="360040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405061" y="4509120"/>
            <a:ext cx="839636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51014" y="6093296"/>
            <a:ext cx="410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+mj-lt"/>
                <a:ea typeface="HY견고딕" pitchFamily="18" charset="-127"/>
              </a:rPr>
              <a:t>영업이</a:t>
            </a:r>
            <a:r>
              <a:rPr lang="ko-KR" altLang="en-US" sz="2000" b="1" dirty="0">
                <a:latin typeface="+mj-lt"/>
                <a:ea typeface="HY견고딕" pitchFamily="18" charset="-127"/>
              </a:rPr>
              <a:t>익 </a:t>
            </a:r>
            <a:r>
              <a:rPr lang="ko-KR" altLang="en-US" sz="2000" b="1" dirty="0" smtClean="0">
                <a:latin typeface="+mj-lt"/>
                <a:ea typeface="HY견고딕" pitchFamily="18" charset="-127"/>
              </a:rPr>
              <a:t>증가</a:t>
            </a:r>
            <a:r>
              <a:rPr lang="en-US" altLang="ko-KR" sz="2000" b="1" dirty="0" smtClean="0">
                <a:latin typeface="+mj-lt"/>
                <a:ea typeface="HY견고딕" pitchFamily="18" charset="-127"/>
              </a:rPr>
              <a:t>, M/S</a:t>
            </a:r>
            <a:r>
              <a:rPr lang="ko-KR" altLang="en-US" sz="2000" b="1" dirty="0" smtClean="0">
                <a:latin typeface="+mj-lt"/>
                <a:ea typeface="HY견고딕" pitchFamily="18" charset="-127"/>
              </a:rPr>
              <a:t>확대</a:t>
            </a:r>
            <a:endParaRPr lang="ko-KR" altLang="en-US" sz="2000" b="1" dirty="0">
              <a:latin typeface="+mj-lt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2. Inbound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8075" y="1777593"/>
            <a:ext cx="416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000" b="1" dirty="0">
                <a:latin typeface="+mn-lt"/>
                <a:ea typeface="+mn-ea"/>
              </a:rPr>
              <a:t>(e)</a:t>
            </a:r>
            <a:endParaRPr lang="ko-KR" altLang="en-US" sz="1000" b="1" dirty="0"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4788" y="2352367"/>
            <a:ext cx="416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000" b="1" dirty="0">
                <a:latin typeface="+mn-lt"/>
                <a:ea typeface="+mn-ea"/>
              </a:rPr>
              <a:t>(e)</a:t>
            </a:r>
            <a:endParaRPr lang="ko-KR" altLang="en-US" sz="1000" b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56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845907" y="6492875"/>
            <a:ext cx="2133600" cy="365125"/>
          </a:xfrm>
        </p:spPr>
        <p:txBody>
          <a:bodyPr/>
          <a:lstStyle/>
          <a:p>
            <a:pPr>
              <a:defRPr/>
            </a:pPr>
            <a:fld id="{3DA23F40-E746-4260-825D-B0AA523C19E1}" type="slidenum">
              <a:rPr lang="ko-KR" altLang="en-US" smtClean="0"/>
              <a:pPr>
                <a:defRPr/>
              </a:pPr>
              <a:t>25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2. Inbound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42875" y="285750"/>
            <a:ext cx="700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Hotels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3757" y="1204020"/>
            <a:ext cx="4248472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/>
              <a:t> </a:t>
            </a:r>
            <a:r>
              <a:rPr kumimoji="0" lang="ko-KR" altLang="en-US" sz="1600" b="1" dirty="0" smtClean="0"/>
              <a:t>제주 </a:t>
            </a:r>
            <a:r>
              <a:rPr kumimoji="0" lang="ko-KR" altLang="en-US" sz="1600" b="1" dirty="0" err="1" smtClean="0"/>
              <a:t>로베로호텔</a:t>
            </a:r>
            <a:endParaRPr kumimoji="0" lang="ko-KR" altLang="en-US" sz="16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7" y="1995710"/>
            <a:ext cx="4248472" cy="2664296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16016" y="1192238"/>
            <a:ext cx="4248472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600" b="1" dirty="0" smtClean="0"/>
              <a:t>종로 </a:t>
            </a:r>
            <a:r>
              <a:rPr kumimoji="0" lang="ko-KR" altLang="en-US" sz="1600" b="1" dirty="0" err="1" smtClean="0"/>
              <a:t>아벤트리호텔</a:t>
            </a:r>
            <a:endParaRPr kumimoji="0" lang="ko-KR" altLang="en-US" sz="16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39"/>
            <a:ext cx="4248472" cy="2655077"/>
          </a:xfrm>
          <a:prstGeom prst="rect">
            <a:avLst/>
          </a:prstGeom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60282"/>
              </p:ext>
            </p:extLst>
          </p:nvPr>
        </p:nvGraphicFramePr>
        <p:xfrm>
          <a:off x="173758" y="4725143"/>
          <a:ext cx="4248471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82"/>
                <a:gridCol w="2160189"/>
              </a:tblGrid>
              <a:tr h="3316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구분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내용</a:t>
                      </a:r>
                      <a:endParaRPr lang="ko-KR" altLang="en-US" sz="1100" dirty="0"/>
                    </a:p>
                  </a:txBody>
                  <a:tcPr/>
                </a:tc>
              </a:tr>
              <a:tr h="3081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위       치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제주 </a:t>
                      </a:r>
                      <a:r>
                        <a:rPr lang="en-US" altLang="ko-KR" sz="1100" b="1" dirty="0" smtClean="0"/>
                        <a:t>(</a:t>
                      </a:r>
                      <a:r>
                        <a:rPr lang="ko-KR" altLang="en-US" sz="1100" b="1" dirty="0" smtClean="0"/>
                        <a:t>신공항</a:t>
                      </a:r>
                      <a:r>
                        <a:rPr lang="en-US" altLang="ko-KR" sz="1100" b="1" dirty="0" smtClean="0"/>
                        <a:t>)</a:t>
                      </a:r>
                      <a:endParaRPr lang="ko-KR" altLang="en-US" sz="1100" b="1" dirty="0"/>
                    </a:p>
                  </a:txBody>
                  <a:tcPr/>
                </a:tc>
              </a:tr>
              <a:tr h="3081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등       급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 </a:t>
                      </a:r>
                      <a:r>
                        <a:rPr lang="ko-KR" altLang="en-US" sz="1100" b="1" dirty="0" smtClean="0"/>
                        <a:t>일  급</a:t>
                      </a:r>
                      <a:r>
                        <a:rPr lang="en-US" altLang="ko-KR" sz="1100" b="1" dirty="0" smtClean="0"/>
                        <a:t>(</a:t>
                      </a:r>
                      <a:r>
                        <a:rPr lang="ko-KR" altLang="en-US" sz="1100" b="1" smtClean="0"/>
                        <a:t>비즈니스급</a:t>
                      </a:r>
                      <a:r>
                        <a:rPr lang="en-US" altLang="ko-KR" sz="1100" b="1" dirty="0" smtClean="0"/>
                        <a:t>)</a:t>
                      </a:r>
                      <a:endParaRPr lang="ko-KR" altLang="en-US" sz="1100" b="1" dirty="0"/>
                    </a:p>
                  </a:txBody>
                  <a:tcPr/>
                </a:tc>
              </a:tr>
              <a:tr h="3081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객       실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113</a:t>
                      </a:r>
                      <a:r>
                        <a:rPr lang="ko-KR" altLang="en-US" sz="1100" b="1" dirty="0" smtClean="0"/>
                        <a:t>개</a:t>
                      </a:r>
                      <a:endParaRPr lang="ko-KR" altLang="en-US" sz="1100" b="1" dirty="0"/>
                    </a:p>
                  </a:txBody>
                  <a:tcPr/>
                </a:tc>
              </a:tr>
              <a:tr h="3081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O   C   </a:t>
                      </a:r>
                      <a:r>
                        <a:rPr lang="en-US" altLang="ko-KR" sz="1100" b="1" dirty="0" err="1" smtClean="0"/>
                        <a:t>C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90~95%</a:t>
                      </a:r>
                      <a:endParaRPr lang="ko-KR" altLang="en-US" sz="1100" b="1" dirty="0"/>
                    </a:p>
                  </a:txBody>
                  <a:tcPr/>
                </a:tc>
              </a:tr>
              <a:tr h="3081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지       분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100%  (85</a:t>
                      </a:r>
                      <a:r>
                        <a:rPr lang="ko-KR" altLang="en-US" sz="1100" b="1" dirty="0" smtClean="0"/>
                        <a:t>억</a:t>
                      </a:r>
                      <a:r>
                        <a:rPr lang="en-US" altLang="ko-KR" sz="1100" b="1" dirty="0" smtClean="0"/>
                        <a:t>)</a:t>
                      </a:r>
                      <a:endParaRPr lang="ko-KR" altLang="en-US" sz="11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83688"/>
              </p:ext>
            </p:extLst>
          </p:nvPr>
        </p:nvGraphicFramePr>
        <p:xfrm>
          <a:off x="4716016" y="4723779"/>
          <a:ext cx="4248472" cy="187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81"/>
                <a:gridCol w="2160191"/>
              </a:tblGrid>
              <a:tr h="3122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구분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내용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22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위       치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종로 </a:t>
                      </a:r>
                      <a:r>
                        <a:rPr lang="en-US" altLang="ko-KR" sz="1100" b="1" dirty="0" smtClean="0"/>
                        <a:t>(</a:t>
                      </a:r>
                      <a:r>
                        <a:rPr lang="ko-KR" altLang="en-US" sz="1100" b="1" dirty="0" smtClean="0"/>
                        <a:t>인사동</a:t>
                      </a:r>
                      <a:r>
                        <a:rPr lang="en-US" altLang="ko-KR" sz="1100" b="1" dirty="0" smtClean="0"/>
                        <a:t>)</a:t>
                      </a:r>
                      <a:endParaRPr lang="ko-KR" altLang="en-US" sz="1100" b="1" dirty="0"/>
                    </a:p>
                  </a:txBody>
                  <a:tcPr/>
                </a:tc>
              </a:tr>
              <a:tr h="3122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등       급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 </a:t>
                      </a:r>
                      <a:r>
                        <a:rPr lang="ko-KR" altLang="en-US" sz="1100" b="1" dirty="0" smtClean="0"/>
                        <a:t>일  급</a:t>
                      </a:r>
                      <a:r>
                        <a:rPr lang="en-US" altLang="ko-KR" sz="1100" b="1" dirty="0" smtClean="0"/>
                        <a:t>(</a:t>
                      </a:r>
                      <a:r>
                        <a:rPr lang="ko-KR" altLang="en-US" sz="1100" b="1" smtClean="0"/>
                        <a:t>비즈니스급</a:t>
                      </a:r>
                      <a:r>
                        <a:rPr lang="en-US" altLang="ko-KR" sz="1100" b="1" dirty="0" smtClean="0"/>
                        <a:t>)</a:t>
                      </a:r>
                      <a:endParaRPr lang="ko-KR" altLang="en-US" sz="1100" b="1" dirty="0"/>
                    </a:p>
                  </a:txBody>
                  <a:tcPr/>
                </a:tc>
              </a:tr>
              <a:tr h="312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객       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155</a:t>
                      </a:r>
                      <a:r>
                        <a:rPr lang="ko-KR" altLang="en-US" sz="1100" b="1" dirty="0" smtClean="0"/>
                        <a:t>개</a:t>
                      </a:r>
                      <a:endParaRPr lang="ko-KR" altLang="en-US" sz="1100" b="1" dirty="0"/>
                    </a:p>
                  </a:txBody>
                  <a:tcPr/>
                </a:tc>
              </a:tr>
              <a:tr h="3122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O   C   </a:t>
                      </a:r>
                      <a:r>
                        <a:rPr lang="en-US" altLang="ko-KR" sz="1100" b="1" dirty="0" err="1" smtClean="0"/>
                        <a:t>C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85~90%</a:t>
                      </a:r>
                      <a:endParaRPr lang="ko-KR" altLang="en-US" sz="1100" b="1" dirty="0"/>
                    </a:p>
                  </a:txBody>
                  <a:tcPr/>
                </a:tc>
              </a:tr>
              <a:tr h="312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지       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13.5% (22</a:t>
                      </a:r>
                      <a:r>
                        <a:rPr lang="ko-KR" altLang="en-US" sz="1100" b="1" dirty="0" smtClean="0"/>
                        <a:t>억</a:t>
                      </a:r>
                      <a:r>
                        <a:rPr lang="en-US" altLang="ko-KR" sz="1100" b="1" dirty="0" smtClean="0"/>
                        <a:t>)</a:t>
                      </a:r>
                      <a:endParaRPr lang="ko-KR" altLang="en-US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415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436096" y="4215722"/>
            <a:ext cx="27363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주주구</a:t>
            </a:r>
            <a:r>
              <a:rPr lang="ko-KR" altLang="en-US" dirty="0">
                <a:latin typeface="+mj-ea"/>
                <a:ea typeface="+mj-ea"/>
              </a:rPr>
              <a:t>성</a:t>
            </a:r>
            <a:endParaRPr lang="en-US" altLang="ko-KR" dirty="0" smtClean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투자회</a:t>
            </a:r>
            <a:r>
              <a:rPr lang="ko-KR" altLang="en-US" dirty="0">
                <a:latin typeface="+mj-ea"/>
                <a:ea typeface="+mj-ea"/>
              </a:rPr>
              <a:t>사</a:t>
            </a:r>
            <a:endParaRPr lang="en-US" altLang="ko-KR" dirty="0" smtClean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>
                <a:latin typeface="+mj-ea"/>
                <a:ea typeface="+mj-ea"/>
              </a:rPr>
              <a:t>Finance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2492896"/>
            <a:ext cx="9144000" cy="1440160"/>
          </a:xfrm>
          <a:prstGeom prst="rect">
            <a:avLst/>
          </a:prstGeom>
          <a:gradFill flip="none" rotWithShape="1">
            <a:gsLst>
              <a:gs pos="0">
                <a:srgbClr val="008080">
                  <a:shade val="30000"/>
                  <a:satMod val="115000"/>
                </a:srgbClr>
              </a:gs>
              <a:gs pos="50000">
                <a:srgbClr val="008080">
                  <a:shade val="67500"/>
                  <a:satMod val="115000"/>
                </a:srgbClr>
              </a:gs>
              <a:gs pos="100000">
                <a:srgbClr val="00808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0" y="3062180"/>
            <a:ext cx="5364088" cy="6480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483768" y="3070701"/>
            <a:ext cx="286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schemeClr val="bg1"/>
                </a:solidFill>
                <a:latin typeface="산돌고딕B" pitchFamily="18" charset="-127"/>
                <a:ea typeface="산돌고딕B" pitchFamily="18" charset="-127"/>
              </a:rPr>
              <a:t>Chapter 3</a:t>
            </a:r>
            <a:endParaRPr lang="ko-KR" altLang="en-US" sz="3600" dirty="0">
              <a:solidFill>
                <a:schemeClr val="bg1"/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26571" y="3070701"/>
            <a:ext cx="336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산돌고딕B" pitchFamily="18" charset="-127"/>
                <a:ea typeface="산돌고딕B" pitchFamily="18" charset="-127"/>
              </a:rPr>
              <a:t>Others</a:t>
            </a:r>
            <a:endParaRPr lang="ko-KR" altLang="en-US" sz="3600" dirty="0">
              <a:solidFill>
                <a:schemeClr val="bg1"/>
              </a:solidFill>
              <a:latin typeface="산돌고딕B" pitchFamily="18" charset="-127"/>
              <a:ea typeface="산돌고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5284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498041" y="1660312"/>
            <a:ext cx="7886727" cy="1113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  </a:t>
            </a:r>
            <a:r>
              <a:rPr kumimoji="0" lang="ko-KR" altLang="en-US" sz="1200" dirty="0" err="1">
                <a:solidFill>
                  <a:schemeClr val="tx1"/>
                </a:solidFill>
              </a:rPr>
              <a:t>지분율</a:t>
            </a:r>
            <a:r>
              <a:rPr kumimoji="0" lang="en-US" altLang="ko-KR" sz="1200" dirty="0">
                <a:solidFill>
                  <a:schemeClr val="tx1"/>
                </a:solidFill>
              </a:rPr>
              <a:t>: 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67.50%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  </a:t>
            </a:r>
            <a:r>
              <a:rPr kumimoji="0" lang="ko-KR" altLang="en-US" sz="1200" dirty="0">
                <a:solidFill>
                  <a:schemeClr val="tx1"/>
                </a:solidFill>
              </a:rPr>
              <a:t>투자규모</a:t>
            </a:r>
            <a:r>
              <a:rPr kumimoji="0" lang="en-US" altLang="ko-KR" sz="1200" dirty="0">
                <a:solidFill>
                  <a:schemeClr val="tx1"/>
                </a:solidFill>
              </a:rPr>
              <a:t>: 10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억 원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chemeClr val="tx1"/>
                </a:solidFill>
              </a:rPr>
              <a:t>                          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chemeClr val="tx1"/>
                </a:solidFill>
              </a:rPr>
              <a:t>              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kumimoji="0" lang="en-US" altLang="ko-KR" sz="1200" dirty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 중국을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기반으로 </a:t>
            </a:r>
            <a:r>
              <a:rPr kumimoji="0" lang="ko-KR" altLang="en-US" sz="1200" dirty="0" err="1">
                <a:solidFill>
                  <a:schemeClr val="tx1"/>
                </a:solidFill>
                <a:latin typeface="Verdana" pitchFamily="34" charset="0"/>
              </a:rPr>
              <a:t>인바운드여행업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진출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</a:b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  (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중국 </a:t>
            </a:r>
            <a:r>
              <a:rPr kumimoji="0" lang="ko-KR" altLang="en-US" sz="1200" dirty="0" err="1">
                <a:solidFill>
                  <a:schemeClr val="tx1"/>
                </a:solidFill>
                <a:latin typeface="Verdana" pitchFamily="34" charset="0"/>
              </a:rPr>
              <a:t>인바운드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1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위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 2009,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일본 </a:t>
            </a:r>
            <a:r>
              <a:rPr kumimoji="0" lang="ko-KR" altLang="en-US" sz="1200" dirty="0" err="1">
                <a:solidFill>
                  <a:schemeClr val="tx1"/>
                </a:solidFill>
                <a:latin typeface="Verdana" pitchFamily="34" charset="0"/>
              </a:rPr>
              <a:t>인바운드여행업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시작</a:t>
            </a:r>
            <a:endParaRPr kumimoji="0" lang="en-US" altLang="ko-KR" sz="1200" dirty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한류를 이용한 동남아 시장으로의  확장 </a:t>
            </a:r>
            <a:endParaRPr kumimoji="0"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606424" y="1459494"/>
            <a:ext cx="3036888" cy="40163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모두투어인터내셔널  </a:t>
            </a:r>
            <a:r>
              <a:rPr kumimoji="0" lang="en-US" altLang="ko-KR" sz="1100" dirty="0" err="1"/>
              <a:t>(2008-06)</a:t>
            </a:r>
            <a:endParaRPr kumimoji="0" lang="ko-KR" altLang="en-US" sz="1100" dirty="0" err="1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0"/>
          </p:nvPr>
        </p:nvSpPr>
        <p:spPr>
          <a:xfrm>
            <a:off x="6929438" y="6304235"/>
            <a:ext cx="2133600" cy="365125"/>
          </a:xfrm>
        </p:spPr>
        <p:txBody>
          <a:bodyPr/>
          <a:lstStyle/>
          <a:p>
            <a:pPr>
              <a:defRPr/>
            </a:pPr>
            <a:fld id="{A8045EB9-5B02-4429-A11A-73100C6D0ED2}" type="slidenum">
              <a:rPr lang="ko-KR" altLang="en-US" smtClean="0"/>
              <a:pPr>
                <a:defRPr/>
              </a:pPr>
              <a:t>27</a:t>
            </a:fld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75963" y="3232541"/>
            <a:ext cx="7886727" cy="12687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</a:rPr>
              <a:t>    </a:t>
            </a:r>
            <a:r>
              <a:rPr kumimoji="0" lang="ko-KR" altLang="en-US" sz="1200" dirty="0" err="1" smtClean="0">
                <a:solidFill>
                  <a:schemeClr val="tx1"/>
                </a:solidFill>
              </a:rPr>
              <a:t>지분율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: 100%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 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/>
            </a:r>
            <a:br>
              <a:rPr kumimoji="0" lang="en-US" altLang="ko-KR" sz="1200" dirty="0" smtClean="0">
                <a:solidFill>
                  <a:schemeClr val="tx1"/>
                </a:solidFill>
              </a:rPr>
            </a:br>
            <a:r>
              <a:rPr kumimoji="0" lang="en-US" altLang="ko-KR" sz="1200" dirty="0" smtClean="0">
                <a:solidFill>
                  <a:schemeClr val="tx1"/>
                </a:solidFill>
              </a:rPr>
              <a:t>    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투자규모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: </a:t>
            </a:r>
            <a:r>
              <a:rPr kumimoji="0" lang="en-US" altLang="ko-KR" sz="1200" dirty="0">
                <a:solidFill>
                  <a:schemeClr val="tx1"/>
                </a:solidFill>
              </a:rPr>
              <a:t>9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억 원                     </a:t>
            </a:r>
            <a:endParaRPr kumimoji="0" lang="en-US" altLang="ko-KR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 smtClean="0">
                <a:solidFill>
                  <a:schemeClr val="tx1"/>
                </a:solidFill>
              </a:rPr>
              <a:t>             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kumimoji="0" lang="en-US" altLang="ko-KR" sz="1200" dirty="0" smtClean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제주 </a:t>
            </a:r>
            <a:r>
              <a:rPr kumimoji="0" lang="ko-KR" altLang="en-US" sz="1200" dirty="0" err="1" smtClean="0">
                <a:solidFill>
                  <a:schemeClr val="tx1"/>
                </a:solidFill>
                <a:latin typeface="Verdana" pitchFamily="34" charset="0"/>
              </a:rPr>
              <a:t>로베로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 호텔 위탁경영 </a:t>
            </a:r>
            <a:endParaRPr kumimoji="0" lang="en-US" altLang="ko-KR" sz="1200" dirty="0" smtClean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 smtClean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모두투어인터내셔널의 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INBOUND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사업과 연계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, </a:t>
            </a:r>
            <a:b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</a:b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   FIT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시장을 위한 국내 호텔예약으로 확대</a:t>
            </a:r>
            <a:endParaRPr kumimoji="0" lang="ko-KR" alt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17910" y="3031723"/>
            <a:ext cx="3036888" cy="401637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/>
              <a:t>모두관광개</a:t>
            </a:r>
            <a:r>
              <a:rPr kumimoji="0" lang="ko-KR" altLang="en-US" dirty="0"/>
              <a:t>발</a:t>
            </a:r>
            <a:r>
              <a:rPr kumimoji="0" lang="ko-KR" altLang="en-US" dirty="0" smtClean="0"/>
              <a:t>     </a:t>
            </a:r>
            <a:r>
              <a:rPr kumimoji="0" lang="en-US" altLang="ko-KR" sz="1100" dirty="0" smtClean="0"/>
              <a:t>(2012-04)</a:t>
            </a:r>
            <a:endParaRPr kumimoji="0" lang="ko-KR" altLang="en-US" sz="1100" dirty="0" err="1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59592" y="5011116"/>
            <a:ext cx="7886727" cy="12687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</a:rPr>
              <a:t>    </a:t>
            </a:r>
            <a:r>
              <a:rPr kumimoji="0" lang="ko-KR" altLang="en-US" sz="1200" dirty="0" err="1" smtClean="0">
                <a:solidFill>
                  <a:schemeClr val="tx1"/>
                </a:solidFill>
              </a:rPr>
              <a:t>지분율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: 88.24%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 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/>
            </a:r>
            <a:br>
              <a:rPr kumimoji="0" lang="en-US" altLang="ko-KR" sz="1200" dirty="0" smtClean="0">
                <a:solidFill>
                  <a:schemeClr val="tx1"/>
                </a:solidFill>
              </a:rPr>
            </a:br>
            <a:r>
              <a:rPr kumimoji="0" lang="en-US" altLang="ko-KR" sz="1200" dirty="0" smtClean="0">
                <a:solidFill>
                  <a:schemeClr val="tx1"/>
                </a:solidFill>
              </a:rPr>
              <a:t>    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투자규모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: 15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억 원                     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chemeClr val="tx1"/>
                </a:solidFill>
              </a:rPr>
              <a:t>             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kumimoji="0" lang="en-US" altLang="ko-KR" sz="1200" dirty="0" smtClean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dirty="0" smtClean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전세계 </a:t>
            </a:r>
            <a:r>
              <a:rPr kumimoji="0" lang="ko-KR" altLang="en-US" sz="1200" dirty="0" err="1" smtClean="0">
                <a:solidFill>
                  <a:schemeClr val="tx1"/>
                </a:solidFill>
                <a:latin typeface="Verdana" pitchFamily="34" charset="0"/>
              </a:rPr>
              <a:t>럭셔리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 err="1" smtClean="0">
                <a:solidFill>
                  <a:schemeClr val="tx1"/>
                </a:solidFill>
                <a:latin typeface="Verdana" pitchFamily="34" charset="0"/>
              </a:rPr>
              <a:t>맥스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 err="1" smtClean="0">
                <a:solidFill>
                  <a:schemeClr val="tx1"/>
                </a:solidFill>
                <a:latin typeface="Verdana" pitchFamily="34" charset="0"/>
              </a:rPr>
              <a:t>크루즈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 라인에 대한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GSA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및 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PSA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업무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6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성급 </a:t>
            </a:r>
            <a:r>
              <a:rPr kumimoji="0" lang="en-US" altLang="ko-KR" sz="1200" dirty="0" err="1" smtClean="0">
                <a:solidFill>
                  <a:schemeClr val="tx1"/>
                </a:solidFill>
                <a:latin typeface="Verdana" pitchFamily="34" charset="0"/>
              </a:rPr>
              <a:t>Silversea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 ,Regent , Crystal  </a:t>
            </a:r>
            <a:r>
              <a:rPr kumimoji="0" lang="ko-KR" altLang="en-US" sz="1200" dirty="0" err="1" smtClean="0">
                <a:solidFill>
                  <a:schemeClr val="tx1"/>
                </a:solidFill>
                <a:latin typeface="Verdana" pitchFamily="34" charset="0"/>
              </a:rPr>
              <a:t>프리미엄급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Oceania , 5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성급 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Costa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+mn-ea"/>
              </a:rPr>
              <a:t>등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endParaRPr kumimoji="0" lang="en-US" altLang="ko-KR" sz="1200" dirty="0" smtClean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중장기수익모델로 새롭게 부상하는 </a:t>
            </a:r>
            <a:r>
              <a:rPr kumimoji="0" lang="ko-KR" altLang="en-US" sz="1200" dirty="0" err="1" smtClean="0">
                <a:solidFill>
                  <a:schemeClr val="tx1"/>
                </a:solidFill>
                <a:latin typeface="Verdana" pitchFamily="34" charset="0"/>
              </a:rPr>
              <a:t>크루즈시장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 개척 </a:t>
            </a:r>
            <a:endParaRPr kumimoji="0" lang="en-US" altLang="ko-KR" sz="1200" dirty="0" smtClean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 High-end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상품 강화</a:t>
            </a:r>
            <a:endParaRPr kumimoji="0" lang="en-US" altLang="ko-KR" sz="1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23589" y="4810298"/>
            <a:ext cx="3036888" cy="40163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/>
              <a:t>크루즈인터내셔널</a:t>
            </a:r>
            <a:r>
              <a:rPr kumimoji="0" lang="ko-KR" altLang="en-US" dirty="0" smtClean="0"/>
              <a:t>     </a:t>
            </a:r>
            <a:r>
              <a:rPr kumimoji="0" lang="en-US" altLang="ko-KR" sz="1100" dirty="0" smtClean="0"/>
              <a:t>(2010-05)</a:t>
            </a:r>
            <a:endParaRPr kumimoji="0" lang="ko-KR" altLang="en-US" sz="1100" dirty="0" err="1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투자회사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451320" y="5157192"/>
            <a:ext cx="7929589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51321" y="1681318"/>
            <a:ext cx="7929589" cy="955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chemeClr val="tx1"/>
                </a:solidFill>
              </a:rPr>
              <a:t>                    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   </a:t>
            </a:r>
            <a:r>
              <a:rPr kumimoji="0" lang="ko-KR" altLang="en-US" sz="1200" dirty="0">
                <a:solidFill>
                  <a:schemeClr val="tx1"/>
                </a:solidFill>
              </a:rPr>
              <a:t>㈜올리브나인</a:t>
            </a:r>
            <a:r>
              <a:rPr kumimoji="0" lang="en-US" altLang="ko-KR" sz="1200" dirty="0">
                <a:solidFill>
                  <a:schemeClr val="tx1"/>
                </a:solidFill>
              </a:rPr>
              <a:t>, </a:t>
            </a:r>
            <a:r>
              <a:rPr kumimoji="0" lang="ko-KR" altLang="en-US" sz="1200" dirty="0">
                <a:solidFill>
                  <a:schemeClr val="tx1"/>
                </a:solidFill>
              </a:rPr>
              <a:t>㈜문화방송과 합자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chemeClr val="tx1"/>
                </a:solidFill>
              </a:rPr>
              <a:t>    </a:t>
            </a:r>
            <a:r>
              <a:rPr kumimoji="0" lang="ko-KR" altLang="en-US" sz="1200" dirty="0" err="1">
                <a:solidFill>
                  <a:schemeClr val="tx1"/>
                </a:solidFill>
              </a:rPr>
              <a:t>지분율</a:t>
            </a:r>
            <a:r>
              <a:rPr kumimoji="0" lang="en-US" altLang="ko-KR" sz="1200" dirty="0">
                <a:solidFill>
                  <a:schemeClr val="tx1"/>
                </a:solidFill>
              </a:rPr>
              <a:t>: 50%, </a:t>
            </a:r>
            <a:r>
              <a:rPr kumimoji="0" lang="ko-KR" altLang="en-US" sz="1200" dirty="0">
                <a:solidFill>
                  <a:schemeClr val="tx1"/>
                </a:solidFill>
              </a:rPr>
              <a:t>최대주주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   </a:t>
            </a:r>
            <a:r>
              <a:rPr kumimoji="0" lang="ko-KR" altLang="en-US" sz="1200" dirty="0">
                <a:solidFill>
                  <a:schemeClr val="tx1"/>
                </a:solidFill>
              </a:rPr>
              <a:t>투자규모</a:t>
            </a:r>
            <a:r>
              <a:rPr kumimoji="0" lang="en-US" altLang="ko-KR" sz="1200" dirty="0">
                <a:solidFill>
                  <a:schemeClr val="tx1"/>
                </a:solidFill>
              </a:rPr>
              <a:t>: 4.05</a:t>
            </a:r>
            <a:r>
              <a:rPr kumimoji="0" lang="ko-KR" altLang="en-US" sz="1200" dirty="0">
                <a:solidFill>
                  <a:schemeClr val="tx1"/>
                </a:solidFill>
              </a:rPr>
              <a:t>억 원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드라마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영화의 해외 촬영 코디 업무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  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장소섭외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숙박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항공권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현지 각종 서비스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해외 촬영지 연계상품의 출시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한류를 통한 </a:t>
            </a:r>
            <a:r>
              <a:rPr kumimoji="0" lang="ko-KR" altLang="en-US" sz="1200" dirty="0" err="1">
                <a:solidFill>
                  <a:schemeClr val="tx1"/>
                </a:solidFill>
                <a:latin typeface="Verdana" pitchFamily="34" charset="0"/>
              </a:rPr>
              <a:t>인바운드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사업에의 활용 가능성</a:t>
            </a:r>
            <a:endParaRPr kumimoji="0"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51348" y="3130790"/>
            <a:ext cx="7929562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   </a:t>
            </a:r>
            <a:r>
              <a:rPr kumimoji="0" lang="ko-KR" altLang="en-US" sz="1200" dirty="0" err="1">
                <a:solidFill>
                  <a:schemeClr val="tx1"/>
                </a:solidFill>
              </a:rPr>
              <a:t>지분율</a:t>
            </a:r>
            <a:r>
              <a:rPr kumimoji="0" lang="en-US" altLang="ko-KR" sz="1200" dirty="0">
                <a:solidFill>
                  <a:schemeClr val="tx1"/>
                </a:solidFill>
              </a:rPr>
              <a:t>: 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84.62%</a:t>
            </a:r>
            <a:r>
              <a:rPr kumimoji="0" lang="en-US" altLang="ko-KR" sz="1200" dirty="0">
                <a:solidFill>
                  <a:schemeClr val="tx1"/>
                </a:solidFill>
              </a:rPr>
              <a:t/>
            </a:r>
            <a:br>
              <a:rPr kumimoji="0" lang="en-US" altLang="ko-KR" sz="1200" dirty="0">
                <a:solidFill>
                  <a:schemeClr val="tx1"/>
                </a:solidFill>
              </a:rPr>
            </a:br>
            <a:r>
              <a:rPr kumimoji="0" lang="en-US" altLang="ko-KR" sz="1200" dirty="0">
                <a:solidFill>
                  <a:schemeClr val="tx1"/>
                </a:solidFill>
              </a:rPr>
              <a:t>    </a:t>
            </a:r>
            <a:r>
              <a:rPr kumimoji="0" lang="ko-KR" altLang="en-US" sz="1200" dirty="0">
                <a:solidFill>
                  <a:schemeClr val="tx1"/>
                </a:solidFill>
              </a:rPr>
              <a:t>투자규모</a:t>
            </a:r>
            <a:r>
              <a:rPr kumimoji="0" lang="en-US" altLang="ko-KR" sz="1200" dirty="0">
                <a:solidFill>
                  <a:schemeClr val="tx1"/>
                </a:solidFill>
              </a:rPr>
              <a:t>: 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11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억 원    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/>
            </a:r>
            <a:br>
              <a:rPr kumimoji="0" lang="en-US" altLang="ko-KR" sz="1200" dirty="0">
                <a:solidFill>
                  <a:schemeClr val="tx1"/>
                </a:solidFill>
              </a:rPr>
            </a:b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</a:rPr>
              <a:t>    </a:t>
            </a:r>
            <a:r>
              <a:rPr kumimoji="0" lang="ko-KR" altLang="en-US" sz="1200" smtClean="0">
                <a:solidFill>
                  <a:schemeClr val="tx1"/>
                </a:solidFill>
              </a:rPr>
              <a:t>지분율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: 67.69%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> 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   </a:t>
            </a:r>
            <a:r>
              <a:rPr kumimoji="0" lang="ko-KR" altLang="en-US" sz="1200" smtClean="0">
                <a:solidFill>
                  <a:schemeClr val="tx1"/>
                </a:solidFill>
              </a:rPr>
              <a:t>투자규모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: 80</a:t>
            </a:r>
            <a:r>
              <a:rPr kumimoji="0" lang="ko-KR" altLang="en-US" sz="1200" smtClean="0">
                <a:solidFill>
                  <a:schemeClr val="tx1"/>
                </a:solidFill>
              </a:rPr>
              <a:t>억 원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539552" y="1406863"/>
            <a:ext cx="3031753" cy="401638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/>
              <a:t>투어테인먼트</a:t>
            </a:r>
            <a:r>
              <a:rPr kumimoji="0" lang="ko-KR" altLang="en-US" dirty="0"/>
              <a:t>           </a:t>
            </a:r>
            <a:r>
              <a:rPr kumimoji="0" lang="en-US" altLang="ko-KR" sz="1100" dirty="0"/>
              <a:t>(2006-11)</a:t>
            </a:r>
            <a:endParaRPr kumimoji="0" lang="ko-KR" altLang="en-US" sz="1100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4307249" y="3235492"/>
            <a:ext cx="3881463" cy="1357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</a:rPr>
              <a:t/>
            </a:r>
            <a:br>
              <a:rPr kumimoji="0" lang="en-US" altLang="ko-KR" sz="1200" dirty="0">
                <a:solidFill>
                  <a:schemeClr val="tx1"/>
                </a:solidFill>
              </a:rPr>
            </a:b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 온라인 호텔 예약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: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국내 호텔을 이용하는 국내 </a:t>
            </a:r>
            <a:endParaRPr kumimoji="0" lang="en-US" altLang="ko-KR" sz="1200" dirty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  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관광객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공략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, 2011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년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Verdana" pitchFamily="34" charset="0"/>
              </a:rPr>
              <a:t>캠핑 카 사업진출</a:t>
            </a:r>
            <a:endParaRPr kumimoji="0" lang="en-US" altLang="ko-KR" sz="1200" dirty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상품경쟁력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편리한 예약시스템과 양질의 </a:t>
            </a:r>
            <a:r>
              <a:rPr kumimoji="0" lang="ko-KR" altLang="en-US" sz="1200" dirty="0" err="1">
                <a:solidFill>
                  <a:schemeClr val="tx1"/>
                </a:solidFill>
                <a:latin typeface="Verdana" pitchFamily="34" charset="0"/>
              </a:rPr>
              <a:t>컨텐츠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,   </a:t>
            </a:r>
            <a:b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</a:b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  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다양한 유통채널 및 브랜드파워 적극 활용 </a:t>
            </a:r>
            <a:endParaRPr kumimoji="0" lang="en-US" altLang="ko-KR" sz="1200" dirty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모두투어인터내셔널의 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INBOUND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사업과 연계</a:t>
            </a: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, </a:t>
            </a:r>
            <a:b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</a:br>
            <a:r>
              <a:rPr kumimoji="0" lang="en-US" altLang="ko-KR" sz="1200" dirty="0">
                <a:solidFill>
                  <a:schemeClr val="tx1"/>
                </a:solidFill>
                <a:latin typeface="Verdana" pitchFamily="34" charset="0"/>
              </a:rPr>
              <a:t>   FIT </a:t>
            </a:r>
            <a:r>
              <a:rPr kumimoji="0" lang="ko-KR" altLang="en-US" sz="1200" dirty="0">
                <a:solidFill>
                  <a:schemeClr val="tx1"/>
                </a:solidFill>
                <a:latin typeface="Verdana" pitchFamily="34" charset="0"/>
              </a:rPr>
              <a:t>시장을 위한 해외 호텔 예약으로 확대 </a:t>
            </a:r>
            <a:endParaRPr kumimoji="0" lang="en-US" altLang="ko-KR" sz="1200" dirty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altLang="ko-KR" sz="1200" dirty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altLang="ko-KR" sz="1200" dirty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altLang="ko-KR" sz="1200" dirty="0">
              <a:solidFill>
                <a:schemeClr val="tx1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0"/>
          </p:nvPr>
        </p:nvSpPr>
        <p:spPr>
          <a:xfrm>
            <a:off x="6974904" y="6309320"/>
            <a:ext cx="2133600" cy="365125"/>
          </a:xfrm>
        </p:spPr>
        <p:txBody>
          <a:bodyPr/>
          <a:lstStyle/>
          <a:p>
            <a:pPr>
              <a:defRPr/>
            </a:pPr>
            <a:fld id="{A8045EB9-5B02-4429-A11A-73100C6D0ED2}" type="slidenum">
              <a:rPr lang="ko-KR" altLang="en-US" smtClean="0"/>
              <a:pPr>
                <a:defRPr/>
              </a:pPr>
              <a:t>28</a:t>
            </a:fld>
            <a:endParaRPr lang="ko-KR" altLang="en-US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투자회사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539552" y="2929971"/>
            <a:ext cx="3031753" cy="4016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/>
              <a:t>모두투어</a:t>
            </a:r>
            <a:r>
              <a:rPr kumimoji="0" lang="en-US" altLang="ko-KR" dirty="0"/>
              <a:t>H&amp;D        </a:t>
            </a:r>
            <a:r>
              <a:rPr kumimoji="0" lang="ko-KR" altLang="en-US"/>
              <a:t>  </a:t>
            </a:r>
            <a:r>
              <a:rPr kumimoji="0" lang="en-US" altLang="ko-KR" sz="1100" dirty="0"/>
              <a:t>(2008-09)</a:t>
            </a:r>
            <a:endParaRPr kumimoji="0" lang="ko-KR" altLang="en-US" sz="1100" dirty="0" err="1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39551" y="4864324"/>
            <a:ext cx="3031753" cy="401638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/>
              <a:t>모두투어리츠</a:t>
            </a:r>
            <a:r>
              <a:rPr kumimoji="0" lang="ko-KR" altLang="en-US" dirty="0" smtClean="0"/>
              <a:t> </a:t>
            </a:r>
            <a:r>
              <a:rPr kumimoji="0" lang="en-US" altLang="ko-KR" dirty="0" smtClean="0"/>
              <a:t>        </a:t>
            </a:r>
            <a:r>
              <a:rPr kumimoji="0" lang="ko-KR" altLang="en-US" smtClean="0"/>
              <a:t>  </a:t>
            </a:r>
            <a:r>
              <a:rPr kumimoji="0" lang="en-US" altLang="ko-KR" sz="1100" dirty="0"/>
              <a:t>(</a:t>
            </a:r>
            <a:r>
              <a:rPr kumimoji="0" lang="en-US" altLang="ko-KR" sz="1100" dirty="0" smtClean="0"/>
              <a:t>2014-01)</a:t>
            </a:r>
            <a:endParaRPr kumimoji="0" lang="ko-KR" altLang="en-US" sz="1100" dirty="0" err="1"/>
          </a:p>
        </p:txBody>
      </p:sp>
      <p:sp>
        <p:nvSpPr>
          <p:cNvPr id="2" name="TextBox 1"/>
          <p:cNvSpPr txBox="1"/>
          <p:nvPr/>
        </p:nvSpPr>
        <p:spPr>
          <a:xfrm>
            <a:off x="4307249" y="5237100"/>
            <a:ext cx="415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1200" dirty="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 모두투어 자기관리 부동산 투자 회사</a:t>
            </a:r>
            <a:endParaRPr kumimoji="0" lang="en-US" altLang="ko-KR" sz="1200" dirty="0" smtClean="0">
              <a:solidFill>
                <a:prstClr val="black"/>
              </a:solidFill>
              <a:latin typeface="Verdana" pitchFamily="34" charset="0"/>
              <a:ea typeface="맑은 고딕" panose="020B0503020000020004" pitchFamily="50" charset="-127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ko-KR" altLang="en-US" sz="1200" dirty="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 다수의 기관 및 개인 투자자의 자금을 확보해 </a:t>
            </a:r>
            <a:r>
              <a:rPr kumimoji="0" lang="ko-KR" altLang="en-US" sz="1200" dirty="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부동산 간       </a:t>
            </a:r>
            <a:r>
              <a:rPr kumimoji="0" lang="ko-KR" altLang="en-US" sz="1200" dirty="0" err="1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접투자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,</a:t>
            </a:r>
            <a:r>
              <a:rPr kumimoji="0" lang="ko-KR" altLang="en-US" sz="120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이를 통한 투자수익창출</a:t>
            </a:r>
            <a:endParaRPr kumimoji="0" lang="en-US" altLang="ko-KR" sz="1200" dirty="0" smtClean="0">
              <a:solidFill>
                <a:prstClr val="black"/>
              </a:solidFill>
              <a:latin typeface="Verdana" pitchFamily="34" charset="0"/>
              <a:ea typeface="맑은 고딕" panose="020B0503020000020004" pitchFamily="50" charset="-127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 2014</a:t>
            </a:r>
            <a:r>
              <a:rPr kumimoji="0" lang="ko-KR" altLang="en-US" sz="120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년 말 명동 인근에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175</a:t>
            </a:r>
            <a:r>
              <a:rPr kumimoji="0" lang="ko-KR" altLang="en-US" sz="120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객실 </a:t>
            </a:r>
            <a:r>
              <a:rPr kumimoji="0" lang="ko-KR" altLang="en-US" sz="120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규모의 비즈니스 호텔</a:t>
            </a:r>
            <a:endParaRPr kumimoji="0" lang="en-US" altLang="ko-KR" sz="1200" dirty="0" smtClean="0">
              <a:solidFill>
                <a:prstClr val="black"/>
              </a:solidFill>
              <a:latin typeface="Verdana" pitchFamily="34" charset="0"/>
              <a:ea typeface="맑은 고딕" panose="020B0503020000020004" pitchFamily="50" charset="-127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 </a:t>
            </a:r>
            <a:r>
              <a:rPr kumimoji="0" lang="ko-KR" altLang="en-US" sz="1200" smtClean="0">
                <a:solidFill>
                  <a:prstClr val="black"/>
                </a:solidFill>
                <a:latin typeface="Verdana" pitchFamily="34" charset="0"/>
                <a:ea typeface="맑은 고딕" panose="020B0503020000020004" pitchFamily="50" charset="-127"/>
              </a:rPr>
              <a:t> 오픈예정 </a:t>
            </a:r>
            <a:endParaRPr kumimoji="0" lang="en-US" altLang="ko-KR" sz="1200" dirty="0">
              <a:solidFill>
                <a:prstClr val="black"/>
              </a:solidFill>
              <a:latin typeface="Verdana" pitchFamily="34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08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직선 연결선 83"/>
          <p:cNvCxnSpPr>
            <a:stCxn id="13" idx="1"/>
          </p:cNvCxnSpPr>
          <p:nvPr/>
        </p:nvCxnSpPr>
        <p:spPr>
          <a:xfrm flipH="1">
            <a:off x="2051720" y="4368508"/>
            <a:ext cx="2088232" cy="104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H="1" flipV="1">
            <a:off x="5148065" y="4368508"/>
            <a:ext cx="1946069" cy="209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3499309" y="2954821"/>
            <a:ext cx="11621" cy="295232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23F40-E746-4260-825D-B0AA523C19E1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500063" y="1499517"/>
            <a:ext cx="8104385" cy="8493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 smtClean="0">
                <a:solidFill>
                  <a:schemeClr val="tx1"/>
                </a:solidFill>
              </a:rPr>
              <a:t>                    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</a:rPr>
              <a:t>     - 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자본금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: 300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억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, </a:t>
            </a:r>
            <a:r>
              <a:rPr kumimoji="0" lang="ko-KR" altLang="en-US" sz="1200" dirty="0" err="1" smtClean="0">
                <a:solidFill>
                  <a:schemeClr val="tx1"/>
                </a:solidFill>
              </a:rPr>
              <a:t>지분율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: 50%, 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투자규모</a:t>
            </a:r>
            <a:r>
              <a:rPr kumimoji="0" lang="en-US" altLang="ko-KR" sz="1200" dirty="0">
                <a:solidFill>
                  <a:schemeClr val="tx1"/>
                </a:solidFill>
              </a:rPr>
              <a:t>: </a:t>
            </a:r>
            <a:r>
              <a:rPr kumimoji="0" lang="en-US" altLang="ko-KR" sz="1200" dirty="0" smtClean="0">
                <a:solidFill>
                  <a:schemeClr val="tx1"/>
                </a:solidFill>
              </a:rPr>
              <a:t>150</a:t>
            </a:r>
            <a:r>
              <a:rPr kumimoji="0" lang="ko-KR" altLang="en-US" sz="1200" dirty="0" smtClean="0">
                <a:solidFill>
                  <a:schemeClr val="tx1"/>
                </a:solidFill>
              </a:rPr>
              <a:t>억 원</a:t>
            </a: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892174" y="1302668"/>
            <a:ext cx="3031753" cy="4016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/>
              <a:t>호텔앤에어닷컴</a:t>
            </a:r>
            <a:r>
              <a:rPr kumimoji="0" lang="ko-KR" altLang="en-US" dirty="0" smtClean="0"/>
              <a:t>        </a:t>
            </a:r>
            <a:r>
              <a:rPr kumimoji="0" lang="en-US" altLang="ko-KR" sz="1100" dirty="0"/>
              <a:t>(</a:t>
            </a:r>
            <a:r>
              <a:rPr kumimoji="0" lang="en-US" altLang="ko-KR" sz="1100" dirty="0" smtClean="0"/>
              <a:t>2011-07)</a:t>
            </a:r>
            <a:endParaRPr kumimoji="0" lang="ko-KR" altLang="en-US" sz="1100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94953" y="3314861"/>
            <a:ext cx="1152128" cy="832780"/>
          </a:xfrm>
          <a:prstGeom prst="roundRect">
            <a:avLst>
              <a:gd name="adj" fmla="val 7602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solidFill>
                  <a:schemeClr val="bg1"/>
                </a:solidFill>
              </a:rPr>
              <a:t>항공사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94953" y="4559498"/>
            <a:ext cx="1152128" cy="832780"/>
          </a:xfrm>
          <a:prstGeom prst="roundRect">
            <a:avLst>
              <a:gd name="adj" fmla="val 7602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solidFill>
                  <a:schemeClr val="bg1"/>
                </a:solidFill>
              </a:rPr>
              <a:t>호텔공급자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7668344" y="3314861"/>
            <a:ext cx="1152128" cy="832780"/>
          </a:xfrm>
          <a:prstGeom prst="roundRect">
            <a:avLst>
              <a:gd name="adj" fmla="val 7602"/>
            </a:avLst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solidFill>
                  <a:srgbClr val="006600"/>
                </a:solidFill>
              </a:rPr>
              <a:t>모두투어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668344" y="4559498"/>
            <a:ext cx="1152128" cy="832780"/>
          </a:xfrm>
          <a:prstGeom prst="roundRect">
            <a:avLst>
              <a:gd name="adj" fmla="val 7602"/>
            </a:avLst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하나투어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139952" y="3952118"/>
            <a:ext cx="1232148" cy="832780"/>
          </a:xfrm>
          <a:prstGeom prst="roundRect">
            <a:avLst>
              <a:gd name="adj" fmla="val 7602"/>
            </a:avLst>
          </a:prstGeom>
          <a:solidFill>
            <a:schemeClr val="accent4">
              <a:lumMod val="50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500" b="1" dirty="0" smtClean="0">
                <a:solidFill>
                  <a:schemeClr val="bg1"/>
                </a:solidFill>
              </a:rPr>
              <a:t>HOTEL&amp;AIR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500" b="1" dirty="0" smtClean="0">
                <a:solidFill>
                  <a:schemeClr val="bg1"/>
                </a:solidFill>
              </a:rPr>
              <a:t>.COM</a:t>
            </a:r>
            <a:endParaRPr kumimoji="0" lang="ko-KR" altLang="en-US" sz="1500" b="1" dirty="0">
              <a:solidFill>
                <a:schemeClr val="bg1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042195" y="3736094"/>
            <a:ext cx="0" cy="1239794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1610148" y="3736094"/>
            <a:ext cx="432047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1610147" y="4960230"/>
            <a:ext cx="432048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39169" y="380903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  <a:ea typeface="+mn-ea"/>
              </a:rPr>
              <a:t>협상자</a:t>
            </a:r>
            <a:endParaRPr lang="ko-KR" altLang="en-US" sz="1400" b="1" dirty="0">
              <a:latin typeface="+mn-ea"/>
              <a:ea typeface="+mn-ea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7094134" y="3725118"/>
            <a:ext cx="0" cy="124463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7094134" y="4960230"/>
            <a:ext cx="430194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12160" y="380903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  <a:ea typeface="+mn-ea"/>
              </a:rPr>
              <a:t>공급자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3103265" y="3995551"/>
            <a:ext cx="792088" cy="7706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smtClean="0">
                <a:solidFill>
                  <a:schemeClr val="accent4">
                    <a:lumMod val="50000"/>
                  </a:schemeClr>
                </a:solidFill>
              </a:rPr>
              <a:t>구매력</a:t>
            </a:r>
            <a:endParaRPr kumimoji="0" lang="ko-KR" altLang="en-US" sz="1400" b="1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3510930" y="2954821"/>
            <a:ext cx="62902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endCxn id="45" idx="1"/>
          </p:cNvCxnSpPr>
          <p:nvPr/>
        </p:nvCxnSpPr>
        <p:spPr>
          <a:xfrm>
            <a:off x="3510930" y="5891491"/>
            <a:ext cx="62902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5328085" y="2954821"/>
            <a:ext cx="52843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5328085" y="5907149"/>
            <a:ext cx="52843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5856523" y="2954821"/>
            <a:ext cx="11621" cy="295232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>
            <a:off x="7094134" y="3736094"/>
            <a:ext cx="430194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239169" y="455949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  <a:ea typeface="+mn-ea"/>
              </a:rPr>
              <a:t>협상자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12160" y="455949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  <a:ea typeface="+mn-ea"/>
              </a:rPr>
              <a:t>공급자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4139952" y="2564904"/>
            <a:ext cx="1232148" cy="832780"/>
          </a:xfrm>
          <a:prstGeom prst="roundRect">
            <a:avLst>
              <a:gd name="adj" fmla="val 760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b="1" dirty="0" smtClean="0">
                <a:solidFill>
                  <a:schemeClr val="accent4">
                    <a:lumMod val="50000"/>
                  </a:schemeClr>
                </a:solidFill>
              </a:rPr>
              <a:t>신상품</a:t>
            </a:r>
            <a:endParaRPr kumimoji="0" lang="en-US" altLang="ko-KR" sz="1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kumimoji="0" lang="ko-KR" altLang="en-US" sz="1200" b="1" dirty="0" smtClean="0">
                <a:solidFill>
                  <a:schemeClr val="accent4">
                    <a:lumMod val="50000"/>
                  </a:schemeClr>
                </a:solidFill>
              </a:rPr>
              <a:t>목적지</a:t>
            </a:r>
            <a:r>
              <a:rPr kumimoji="0" lang="en-US" altLang="ko-KR" sz="12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b="1" dirty="0" smtClean="0">
                <a:solidFill>
                  <a:schemeClr val="accent4">
                    <a:lumMod val="50000"/>
                  </a:schemeClr>
                </a:solidFill>
              </a:rPr>
              <a:t>개발</a:t>
            </a:r>
            <a:endParaRPr kumimoji="0" lang="ko-KR" altLang="en-US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4139952" y="5299769"/>
            <a:ext cx="1232148" cy="1183444"/>
          </a:xfrm>
          <a:prstGeom prst="roundRect">
            <a:avLst>
              <a:gd name="adj" fmla="val 760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</a:rPr>
              <a:t>성수기 </a:t>
            </a:r>
            <a:endParaRPr kumimoji="0" lang="en-US" altLang="ko-KR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b="1" dirty="0" smtClean="0">
                <a:solidFill>
                  <a:schemeClr val="accent4">
                    <a:lumMod val="50000"/>
                  </a:schemeClr>
                </a:solidFill>
              </a:rPr>
              <a:t>항</a:t>
            </a:r>
            <a:r>
              <a:rPr kumimoji="0" lang="ko-KR" altLang="en-US" sz="1200" b="1" dirty="0">
                <a:solidFill>
                  <a:schemeClr val="accent4">
                    <a:lumMod val="50000"/>
                  </a:schemeClr>
                </a:solidFill>
              </a:rPr>
              <a:t>공</a:t>
            </a:r>
            <a:r>
              <a:rPr kumimoji="0" lang="en-US" altLang="ko-KR" sz="1200" b="1" dirty="0" smtClean="0">
                <a:solidFill>
                  <a:schemeClr val="accent4">
                    <a:lumMod val="50000"/>
                  </a:schemeClr>
                </a:solidFill>
              </a:rPr>
              <a:t>&amp;</a:t>
            </a:r>
            <a:r>
              <a:rPr kumimoji="0" lang="ko-KR" altLang="en-US" sz="1200" b="1" dirty="0" smtClean="0">
                <a:solidFill>
                  <a:schemeClr val="accent4">
                    <a:lumMod val="50000"/>
                  </a:schemeClr>
                </a:solidFill>
              </a:rPr>
              <a:t>호텔확보</a:t>
            </a:r>
            <a:endParaRPr kumimoji="0" lang="en-US" altLang="ko-KR" sz="1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b="1" dirty="0" smtClean="0">
                <a:solidFill>
                  <a:schemeClr val="accent4">
                    <a:lumMod val="50000"/>
                  </a:schemeClr>
                </a:solidFill>
              </a:rPr>
              <a:t>원가절감</a:t>
            </a:r>
            <a:endParaRPr kumimoji="0" lang="en-US" altLang="ko-KR" sz="1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dirty="0" smtClean="0">
                <a:solidFill>
                  <a:schemeClr val="accent4">
                    <a:lumMod val="50000"/>
                  </a:schemeClr>
                </a:solidFill>
              </a:rPr>
              <a:t>비수기</a:t>
            </a:r>
            <a:endParaRPr kumimoji="0" lang="en-US" altLang="ko-KR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b="1" dirty="0" smtClean="0">
                <a:solidFill>
                  <a:schemeClr val="accent4">
                    <a:lumMod val="50000"/>
                  </a:schemeClr>
                </a:solidFill>
              </a:rPr>
              <a:t>재고관리</a:t>
            </a:r>
            <a:endParaRPr kumimoji="0" lang="ko-KR" altLang="en-US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투자회사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67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436096" y="4215722"/>
            <a:ext cx="27363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시장환경</a:t>
            </a:r>
            <a:endParaRPr lang="en-US" altLang="ko-KR" dirty="0" smtClean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사업현황</a:t>
            </a:r>
            <a:endParaRPr lang="en-US" altLang="ko-KR" dirty="0" smtClean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주요전</a:t>
            </a:r>
            <a:r>
              <a:rPr lang="ko-KR" altLang="en-US" dirty="0">
                <a:latin typeface="+mj-ea"/>
                <a:ea typeface="+mj-ea"/>
              </a:rPr>
              <a:t>략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2492896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3062180"/>
            <a:ext cx="536408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3768" y="3070701"/>
            <a:ext cx="286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schemeClr val="bg1"/>
                </a:solidFill>
                <a:latin typeface="+mj-lt"/>
                <a:ea typeface="산돌고딕B" pitchFamily="18" charset="-127"/>
              </a:rPr>
              <a:t>Chapter 1</a:t>
            </a:r>
            <a:endParaRPr lang="ko-KR" altLang="en-US" sz="3600" dirty="0">
              <a:solidFill>
                <a:schemeClr val="bg1"/>
              </a:solidFill>
              <a:latin typeface="+mj-lt"/>
              <a:ea typeface="산돌고딕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6571" y="3070701"/>
            <a:ext cx="336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+mj-lt"/>
                <a:ea typeface="산돌고딕B" pitchFamily="18" charset="-127"/>
              </a:rPr>
              <a:t>Outbound</a:t>
            </a:r>
            <a:endParaRPr lang="ko-KR" altLang="en-US" sz="3600" dirty="0">
              <a:solidFill>
                <a:schemeClr val="bg1"/>
              </a:solidFill>
              <a:latin typeface="+mj-lt"/>
              <a:ea typeface="산돌고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969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490538" y="2120900"/>
            <a:ext cx="7937" cy="1588"/>
          </a:xfrm>
          <a:prstGeom prst="rect">
            <a:avLst/>
          </a:prstGeom>
          <a:solidFill>
            <a:srgbClr val="C0C0C0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13" name="Rectangle 270"/>
          <p:cNvSpPr>
            <a:spLocks noChangeArrowheads="1"/>
          </p:cNvSpPr>
          <p:nvPr/>
        </p:nvSpPr>
        <p:spPr bwMode="auto">
          <a:xfrm>
            <a:off x="468313" y="1984375"/>
            <a:ext cx="3887787" cy="1704975"/>
          </a:xfrm>
          <a:prstGeom prst="rect">
            <a:avLst/>
          </a:prstGeom>
          <a:noFill/>
          <a:ln w="1905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graphicFrame>
        <p:nvGraphicFramePr>
          <p:cNvPr id="14" name="Group 74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8124403"/>
              </p:ext>
            </p:extLst>
          </p:nvPr>
        </p:nvGraphicFramePr>
        <p:xfrm>
          <a:off x="539748" y="1943348"/>
          <a:ext cx="3816351" cy="1689100"/>
        </p:xfrm>
        <a:graphic>
          <a:graphicData uri="http://schemas.openxmlformats.org/drawingml/2006/table">
            <a:tbl>
              <a:tblPr/>
              <a:tblGrid>
                <a:gridCol w="1079351"/>
                <a:gridCol w="648263"/>
                <a:gridCol w="648263"/>
                <a:gridCol w="648263"/>
                <a:gridCol w="792211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매출액증가율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90.77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총자산증가율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4.49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44.02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순이익증가율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1219.23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24"/>
          <p:cNvSpPr>
            <a:spLocks noChangeArrowheads="1"/>
          </p:cNvSpPr>
          <p:nvPr/>
        </p:nvSpPr>
        <p:spPr bwMode="auto">
          <a:xfrm>
            <a:off x="4681538" y="1979613"/>
            <a:ext cx="3986212" cy="1711325"/>
          </a:xfrm>
          <a:prstGeom prst="rect">
            <a:avLst/>
          </a:prstGeom>
          <a:noFill/>
          <a:ln w="1905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graphicFrame>
        <p:nvGraphicFramePr>
          <p:cNvPr id="16" name="Group 7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10534"/>
              </p:ext>
            </p:extLst>
          </p:nvPr>
        </p:nvGraphicFramePr>
        <p:xfrm>
          <a:off x="4676776" y="1988840"/>
          <a:ext cx="3963988" cy="1733465"/>
        </p:xfrm>
        <a:graphic>
          <a:graphicData uri="http://schemas.openxmlformats.org/drawingml/2006/table">
            <a:tbl>
              <a:tblPr/>
              <a:tblGrid>
                <a:gridCol w="1407392"/>
                <a:gridCol w="639149"/>
                <a:gridCol w="639149"/>
                <a:gridCol w="639149"/>
                <a:gridCol w="639149"/>
              </a:tblGrid>
              <a:tr h="347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매출액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영업이익율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13.79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15.76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13.11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16.59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매출액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순이익율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12.47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10.85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13.67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자기자본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순이익율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19.78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21.06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25.53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27.58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479"/>
          <p:cNvSpPr>
            <a:spLocks noChangeArrowheads="1"/>
          </p:cNvSpPr>
          <p:nvPr/>
        </p:nvSpPr>
        <p:spPr bwMode="auto">
          <a:xfrm>
            <a:off x="468313" y="4554538"/>
            <a:ext cx="3887787" cy="1704975"/>
          </a:xfrm>
          <a:prstGeom prst="rect">
            <a:avLst/>
          </a:prstGeom>
          <a:noFill/>
          <a:ln w="1905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graphicFrame>
        <p:nvGraphicFramePr>
          <p:cNvPr id="18" name="Group 5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16353"/>
              </p:ext>
            </p:extLst>
          </p:nvPr>
        </p:nvGraphicFramePr>
        <p:xfrm>
          <a:off x="468313" y="4587280"/>
          <a:ext cx="3889373" cy="1794048"/>
        </p:xfrm>
        <a:graphic>
          <a:graphicData uri="http://schemas.openxmlformats.org/drawingml/2006/table">
            <a:tbl>
              <a:tblPr/>
              <a:tblGrid>
                <a:gridCol w="1070935"/>
                <a:gridCol w="675298"/>
                <a:gridCol w="714380"/>
                <a:gridCol w="714380"/>
                <a:gridCol w="714380"/>
              </a:tblGrid>
              <a:tr h="448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FY10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부채비율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63.73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74.92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81.39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88.44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차입금의존도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유동비율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211.51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208.59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215.50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218.88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520"/>
          <p:cNvSpPr>
            <a:spLocks noChangeArrowheads="1"/>
          </p:cNvSpPr>
          <p:nvPr/>
        </p:nvSpPr>
        <p:spPr bwMode="auto">
          <a:xfrm>
            <a:off x="4676775" y="4548188"/>
            <a:ext cx="3998913" cy="1704975"/>
          </a:xfrm>
          <a:prstGeom prst="rect">
            <a:avLst/>
          </a:prstGeom>
          <a:noFill/>
          <a:ln w="1905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graphicFrame>
        <p:nvGraphicFramePr>
          <p:cNvPr id="20" name="Group 7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319414"/>
              </p:ext>
            </p:extLst>
          </p:nvPr>
        </p:nvGraphicFramePr>
        <p:xfrm>
          <a:off x="4689474" y="4562483"/>
          <a:ext cx="3986214" cy="1750393"/>
        </p:xfrm>
        <a:graphic>
          <a:graphicData uri="http://schemas.openxmlformats.org/drawingml/2006/table">
            <a:tbl>
              <a:tblPr/>
              <a:tblGrid>
                <a:gridCol w="1250678"/>
                <a:gridCol w="683884"/>
                <a:gridCol w="683884"/>
                <a:gridCol w="683884"/>
                <a:gridCol w="683884"/>
              </a:tblGrid>
              <a:tr h="371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FY13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FY12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FY11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FY10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자산회전율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1.11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매출채권 회전율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7.27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7.13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10.45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9.47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490538" y="1397000"/>
            <a:ext cx="2393950" cy="4016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</a:rPr>
              <a:t>성장성 </a:t>
            </a:r>
            <a:r>
              <a:rPr kumimoji="0" lang="en-US" altLang="ko-KR" sz="1100" b="1" dirty="0">
                <a:solidFill>
                  <a:schemeClr val="bg1"/>
                </a:solidFill>
              </a:rPr>
              <a:t>(%)</a:t>
            </a:r>
            <a:endParaRPr kumimoji="0"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4643438" y="1397000"/>
            <a:ext cx="2393950" cy="4016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</a:rPr>
              <a:t>수익성 </a:t>
            </a:r>
            <a:r>
              <a:rPr kumimoji="0" lang="en-US" altLang="ko-KR" sz="1100" b="1" dirty="0">
                <a:solidFill>
                  <a:schemeClr val="bg1"/>
                </a:solidFill>
              </a:rPr>
              <a:t>(%)</a:t>
            </a:r>
            <a:endParaRPr kumimoji="0"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490538" y="3970338"/>
            <a:ext cx="2393950" cy="4016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</a:rPr>
              <a:t>안정성 </a:t>
            </a:r>
            <a:r>
              <a:rPr kumimoji="0" lang="en-US" altLang="ko-KR" sz="1100" b="1" dirty="0">
                <a:solidFill>
                  <a:schemeClr val="bg1"/>
                </a:solidFill>
              </a:rPr>
              <a:t>(%)</a:t>
            </a:r>
            <a:endParaRPr kumimoji="0"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643438" y="3970338"/>
            <a:ext cx="2393950" cy="4016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</a:rPr>
              <a:t>활동성 </a:t>
            </a:r>
            <a:r>
              <a:rPr kumimoji="0" lang="en-US" altLang="ko-KR" sz="1100" b="1" dirty="0">
                <a:solidFill>
                  <a:schemeClr val="bg1"/>
                </a:solidFill>
              </a:rPr>
              <a:t>(</a:t>
            </a:r>
            <a:r>
              <a:rPr kumimoji="0" lang="ko-KR" altLang="en-US" sz="1100" b="1" dirty="0">
                <a:solidFill>
                  <a:schemeClr val="bg1"/>
                </a:solidFill>
              </a:rPr>
              <a:t>회</a:t>
            </a:r>
            <a:r>
              <a:rPr kumimoji="0" lang="en-US" altLang="ko-KR" sz="1100" b="1" dirty="0">
                <a:solidFill>
                  <a:schemeClr val="bg1"/>
                </a:solidFill>
              </a:rPr>
              <a:t>)</a:t>
            </a:r>
            <a:endParaRPr kumimoji="0"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626BA-A98E-455E-9921-9C2CD0A23A51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Finance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8748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23F40-E746-4260-825D-B0AA523C19E1}" type="slidenum">
              <a:rPr lang="ko-KR" altLang="en-US" smtClean="0"/>
              <a:pPr>
                <a:defRPr/>
              </a:pPr>
              <a:t>31</a:t>
            </a:fld>
            <a:endParaRPr lang="ko-KR" altLang="en-US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57490"/>
              </p:ext>
            </p:extLst>
          </p:nvPr>
        </p:nvGraphicFramePr>
        <p:xfrm>
          <a:off x="128588" y="2532063"/>
          <a:ext cx="50165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5" name="워크시트" r:id="rId3" imgW="3924403" imgH="2390839" progId="Excel.Sheet.8">
                  <p:embed/>
                </p:oleObj>
              </mc:Choice>
              <mc:Fallback>
                <p:oleObj name="워크시트" r:id="rId3" imgW="3924403" imgH="239083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532063"/>
                        <a:ext cx="50165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1175022" y="1788220"/>
            <a:ext cx="2490788" cy="3365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solidFill>
                  <a:schemeClr val="bg1"/>
                </a:solidFill>
                <a:latin typeface="+mn-ea"/>
              </a:rPr>
              <a:t>주주구성</a:t>
            </a:r>
            <a:endParaRPr kumimoji="0" lang="en-US" altLang="ko-KR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5652120" y="1788220"/>
            <a:ext cx="2490788" cy="3365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solidFill>
                  <a:schemeClr val="bg1"/>
                </a:solidFill>
                <a:latin typeface="+mn-ea"/>
              </a:rPr>
              <a:t>배당성향</a:t>
            </a:r>
            <a:endParaRPr kumimoji="0" lang="en-US" altLang="ko-KR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4108738227"/>
              </p:ext>
            </p:extLst>
          </p:nvPr>
        </p:nvGraphicFramePr>
        <p:xfrm>
          <a:off x="4644008" y="2564904"/>
          <a:ext cx="41044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주주구</a:t>
            </a:r>
            <a:r>
              <a:rPr kumimoji="0"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75022" y="5625245"/>
            <a:ext cx="876698" cy="18002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contourClr>
              <a:srgbClr val="000000">
                <a:alpha val="40784"/>
              </a:srgb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i="1" dirty="0" smtClean="0"/>
          </a:p>
          <a:p>
            <a:r>
              <a:rPr lang="ko-KR" altLang="en-US" sz="1200" b="1" i="1" dirty="0" smtClean="0">
                <a:solidFill>
                  <a:srgbClr val="0000FF"/>
                </a:solidFill>
              </a:rPr>
              <a:t>주요주주</a:t>
            </a:r>
            <a:endParaRPr lang="en-US" altLang="ko-KR" sz="1200" b="1" i="1" dirty="0" smtClean="0">
              <a:solidFill>
                <a:srgbClr val="0000FF"/>
              </a:solidFill>
            </a:endParaRPr>
          </a:p>
          <a:p>
            <a:endParaRPr lang="en-US" altLang="ko-KR" sz="1200" b="1" i="1" dirty="0" smtClean="0">
              <a:solidFill>
                <a:srgbClr val="0000FF"/>
              </a:solidFill>
            </a:endParaRPr>
          </a:p>
          <a:p>
            <a:endParaRPr lang="ko-KR" altLang="en-US" sz="1200" dirty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1253281" y="5225119"/>
            <a:ext cx="438399" cy="138788"/>
          </a:xfrm>
          <a:prstGeom prst="straightConnector1">
            <a:avLst/>
          </a:prstGeom>
          <a:ln cmpd="sng">
            <a:solidFill>
              <a:srgbClr val="0000FF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20983"/>
              </p:ext>
            </p:extLst>
          </p:nvPr>
        </p:nvGraphicFramePr>
        <p:xfrm>
          <a:off x="2058861" y="5625245"/>
          <a:ext cx="1606949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908"/>
                <a:gridCol w="707041"/>
              </a:tblGrid>
              <a:tr h="8400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신한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BNP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400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국민연금공단</a:t>
                      </a:r>
                      <a:endParaRPr lang="ko-KR" alt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u="none" strike="noStrike" dirty="0" smtClean="0">
                          <a:effectLst/>
                          <a:latin typeface="+mj-lt"/>
                        </a:rPr>
                        <a:t> 6.46%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4009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4009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4009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4009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01013" y="2274888"/>
            <a:ext cx="69923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0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단위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: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%)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1960" y="5225119"/>
            <a:ext cx="1428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(2014</a:t>
            </a:r>
            <a:r>
              <a:rPr lang="ko-KR" altLang="en-US" sz="1000" smtClean="0"/>
              <a:t>년 </a:t>
            </a:r>
            <a:r>
              <a:rPr lang="en-US" altLang="ko-KR" sz="1000" dirty="0" smtClean="0"/>
              <a:t>1</a:t>
            </a:r>
            <a:r>
              <a:rPr lang="ko-KR" altLang="en-US" sz="1000" smtClean="0"/>
              <a:t>분기</a:t>
            </a:r>
            <a:r>
              <a:rPr lang="en-US" altLang="ko-KR" sz="1000" dirty="0" smtClean="0"/>
              <a:t> </a:t>
            </a:r>
            <a:r>
              <a:rPr lang="ko-KR" altLang="en-US" sz="1000" smtClean="0"/>
              <a:t>기준</a:t>
            </a:r>
            <a:r>
              <a:rPr lang="en-US" altLang="ko-KR" sz="1000" dirty="0" smtClean="0"/>
              <a:t>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238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7000875" y="64680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algn="r" rtl="0" fontAlgn="auto" latinLnBrk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fld id="{3DA23F40-E746-4260-825D-B0AA523C19E1}" type="slidenum">
              <a:rPr lang="ko-KR" altLang="en-US" smtClean="0"/>
              <a:pPr>
                <a:defRPr/>
              </a:pPr>
              <a:t>32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755259" y="1268760"/>
            <a:ext cx="1065213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/>
              <a:t>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단위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: </a:t>
            </a:r>
            <a:r>
              <a:rPr lang="ko-KR" altLang="en-US" sz="100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백만원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1000" dirty="0">
              <a:latin typeface="+mn-lt"/>
              <a:ea typeface="+mn-ea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Finance </a:t>
            </a:r>
            <a:r>
              <a:rPr kumimoji="0"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2014</a:t>
            </a:r>
            <a:r>
              <a:rPr kumimoji="0" lang="ko-KR" altLang="en-US" sz="20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1</a:t>
            </a:r>
            <a:r>
              <a:rPr kumimoji="0" lang="ko-KR" altLang="en-US" sz="20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분기 </a:t>
            </a:r>
            <a:r>
              <a:rPr kumimoji="0"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실적</a:t>
            </a:r>
            <a:r>
              <a:rPr kumimoji="0"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(K-IFRS </a:t>
            </a:r>
            <a:r>
              <a:rPr kumimoji="0"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42284"/>
              </p:ext>
            </p:extLst>
          </p:nvPr>
        </p:nvGraphicFramePr>
        <p:xfrm>
          <a:off x="323528" y="1484784"/>
          <a:ext cx="8447884" cy="5198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778"/>
                <a:gridCol w="1149851"/>
                <a:gridCol w="1149851"/>
                <a:gridCol w="1149851"/>
                <a:gridCol w="1149851"/>
                <a:gridCol w="1149851"/>
                <a:gridCol w="1149851"/>
              </a:tblGrid>
              <a:tr h="2986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b="0" i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2014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2013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698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1Q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비중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YoY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1Q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비중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YoY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수익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39,512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10.1%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35,897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10.4%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항공권판매수수료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2,147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5.4%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-26.5%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2,922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5.4%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-6.8%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해외여행알선수입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34,459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87.2%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30,488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87.2%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기타수입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2,905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7.4%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2,487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7.3%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33.9%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영업비용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34,449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87.2%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30,278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84.7%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종업원급여비용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11,968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34.7%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10,071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광고선전비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1,897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5.5%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65.7%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1,145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-0.2%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대리점지급수수료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12,984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34.7%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2.1%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12,722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32.4%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카드수수료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1,854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5.4%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2.5%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1,809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4.7%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-10.1%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지급수수료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1,943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5.6%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106.5%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941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24.3%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기타영업비용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3,803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5.9%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3,590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영업이익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5,062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-9.9%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5,619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-5.3%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영업외수익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3,597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9.1%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1408.2%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256.8%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영업외비용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1,543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3.9%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819.7%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168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84.3%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기타수익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-21.3%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0.9%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-21.1%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법인세비용차감전순이익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7,493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21.5%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6,168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-5.3%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법인세비용</a:t>
                      </a:r>
                    </a:p>
                  </a:txBody>
                  <a:tcPr marL="142875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2,141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28.6%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50.5%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1,423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5.3%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-2.3%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81">
                <a:tc>
                  <a:txBody>
                    <a:bodyPr/>
                    <a:lstStyle/>
                    <a:p>
                      <a:pPr algn="l" rtl="0" fontAlgn="b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분기순이익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5,352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4,745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-6.2%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66329" y="1124744"/>
            <a:ext cx="19415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손익계산서</a:t>
            </a:r>
            <a:r>
              <a:rPr kumimoji="0" lang="en-US" altLang="ko-KR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(</a:t>
            </a:r>
            <a:r>
              <a:rPr kumimoji="0" lang="ko-KR" altLang="en-US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별도</a:t>
            </a:r>
            <a:r>
              <a:rPr kumimoji="0" lang="en-US" altLang="ko-KR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)</a:t>
            </a:r>
            <a:endParaRPr kumimoji="0" lang="ko-KR" altLang="en-US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16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40772"/>
              </p:ext>
            </p:extLst>
          </p:nvPr>
        </p:nvGraphicFramePr>
        <p:xfrm>
          <a:off x="285750" y="1844824"/>
          <a:ext cx="8534721" cy="4547458"/>
        </p:xfrm>
        <a:graphic>
          <a:graphicData uri="http://schemas.openxmlformats.org/drawingml/2006/table">
            <a:tbl>
              <a:tblPr/>
              <a:tblGrid>
                <a:gridCol w="743992"/>
                <a:gridCol w="1021978"/>
                <a:gridCol w="883074"/>
                <a:gridCol w="1009004"/>
                <a:gridCol w="1009004"/>
                <a:gridCol w="1009004"/>
                <a:gridCol w="952527"/>
                <a:gridCol w="953611"/>
                <a:gridCol w="952527"/>
              </a:tblGrid>
              <a:tr h="6211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2013</a:t>
                      </a:r>
                      <a:endParaRPr kumimoji="0" lang="ko-KR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2012</a:t>
                      </a:r>
                      <a:endParaRPr kumimoji="0" lang="ko-KR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2011</a:t>
                      </a:r>
                      <a:endParaRPr kumimoji="0" lang="ko-KR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2010</a:t>
                      </a:r>
                      <a:endParaRPr kumimoji="0" lang="ko-KR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2009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2008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2007</a:t>
                      </a: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07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영업수익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9,623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11,929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14,225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22,874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19,361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25,974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30,735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123,615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113,150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99,455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88,875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38,814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3,811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60,014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9,677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7,708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7,366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5,337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3,200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,480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3,601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142,915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132,787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121,046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117,086</a:t>
                      </a:r>
                      <a:endParaRPr kumimoji="1" lang="en-US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61,375</a:t>
                      </a:r>
                      <a:endParaRPr kumimoji="1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3,265</a:t>
                      </a:r>
                      <a:endParaRPr kumimoji="1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94,351</a:t>
                      </a:r>
                      <a:endParaRPr kumimoji="1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0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판매관리비용</a:t>
                      </a: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123,210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111,636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104,410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97,658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61,139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2,347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80,036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16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영업이익</a:t>
                      </a: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19,705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21,151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16,636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19,427</a:t>
                      </a:r>
                      <a:endParaRPr kumimoji="1" lang="ko-KR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236</a:t>
                      </a:r>
                      <a:endParaRPr kumimoji="1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kumimoji="1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14,315</a:t>
                      </a:r>
                      <a:endParaRPr kumimoji="1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0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영업외수익</a:t>
                      </a: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4,181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1,299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1,660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4,146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3,391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,411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3,462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영업외비용</a:t>
                      </a: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841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2,018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1,767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2,756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2,130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,074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1,899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69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법인세비용차감전순이익</a:t>
                      </a: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23,045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22,450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18,296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20,818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1,497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1,255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15,878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법인세비용</a:t>
                      </a: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5,227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5,190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5,040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4,807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283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636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4,510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당기순이익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17,819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17,260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13,256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16,011</a:t>
                      </a:r>
                      <a:endParaRPr kumimoji="1" lang="ko-KR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1,214</a:t>
                      </a:r>
                      <a:endParaRPr kumimoji="1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619</a:t>
                      </a:r>
                      <a:endParaRPr kumimoji="1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11,367</a:t>
                      </a:r>
                      <a:endParaRPr kumimoji="1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0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주당순이익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1,335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1411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1,083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1,852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151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1,360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55" marR="91455" marT="45714" marB="45714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배당성향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(%)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33.63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31.66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30.3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30.1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33.1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25.9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21.4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1893"/>
          <p:cNvSpPr txBox="1">
            <a:spLocks noChangeArrowheads="1"/>
          </p:cNvSpPr>
          <p:nvPr/>
        </p:nvSpPr>
        <p:spPr bwMode="auto">
          <a:xfrm>
            <a:off x="1030684" y="2495352"/>
            <a:ext cx="947737" cy="2460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latin typeface="+mn-ea"/>
                <a:ea typeface="+mn-ea"/>
              </a:rPr>
              <a:t>(</a:t>
            </a:r>
            <a:r>
              <a:rPr kumimoji="0" lang="ko-KR" altLang="en-US" sz="1000" dirty="0">
                <a:latin typeface="+mn-ea"/>
                <a:ea typeface="+mn-ea"/>
              </a:rPr>
              <a:t>항공권 판매</a:t>
            </a:r>
            <a:r>
              <a:rPr kumimoji="0" lang="en-US" altLang="ko-KR" sz="1000" dirty="0">
                <a:latin typeface="+mn-ea"/>
                <a:ea typeface="+mn-ea"/>
              </a:rPr>
              <a:t>)</a:t>
            </a:r>
          </a:p>
        </p:txBody>
      </p:sp>
      <p:sp>
        <p:nvSpPr>
          <p:cNvPr id="10" name="Text Box 1894"/>
          <p:cNvSpPr txBox="1">
            <a:spLocks noChangeArrowheads="1"/>
          </p:cNvSpPr>
          <p:nvPr/>
        </p:nvSpPr>
        <p:spPr bwMode="auto">
          <a:xfrm>
            <a:off x="988614" y="2758182"/>
            <a:ext cx="1031875" cy="2460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latin typeface="+mn-ea"/>
                <a:ea typeface="+mn-ea"/>
              </a:rPr>
              <a:t>(</a:t>
            </a:r>
            <a:r>
              <a:rPr kumimoji="0" lang="ko-KR" altLang="en-US" sz="1000" dirty="0">
                <a:latin typeface="+mn-ea"/>
                <a:ea typeface="+mn-ea"/>
              </a:rPr>
              <a:t>해외여행알선</a:t>
            </a:r>
            <a:r>
              <a:rPr kumimoji="0" lang="en-US" altLang="ko-KR" sz="1000" dirty="0">
                <a:latin typeface="+mn-ea"/>
                <a:ea typeface="+mn-ea"/>
              </a:rPr>
              <a:t>)</a:t>
            </a:r>
          </a:p>
        </p:txBody>
      </p:sp>
      <p:sp>
        <p:nvSpPr>
          <p:cNvPr id="11" name="Text Box 1895"/>
          <p:cNvSpPr txBox="1">
            <a:spLocks noChangeArrowheads="1"/>
          </p:cNvSpPr>
          <p:nvPr/>
        </p:nvSpPr>
        <p:spPr bwMode="auto">
          <a:xfrm>
            <a:off x="987028" y="3052316"/>
            <a:ext cx="1076325" cy="2460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latin typeface="+mn-ea"/>
                <a:ea typeface="+mn-ea"/>
              </a:rPr>
              <a:t>(</a:t>
            </a:r>
            <a:r>
              <a:rPr kumimoji="0" lang="ko-KR" altLang="en-US" sz="1000" dirty="0">
                <a:latin typeface="+mn-ea"/>
                <a:ea typeface="+mn-ea"/>
              </a:rPr>
              <a:t>기타 알선매출</a:t>
            </a:r>
            <a:r>
              <a:rPr kumimoji="0" lang="en-US" altLang="ko-KR" sz="1000" dirty="0">
                <a:latin typeface="+mn-ea"/>
                <a:ea typeface="+mn-ea"/>
              </a:rPr>
              <a:t>)</a:t>
            </a:r>
          </a:p>
        </p:txBody>
      </p:sp>
      <p:sp>
        <p:nvSpPr>
          <p:cNvPr id="12" name="Text Box 1896"/>
          <p:cNvSpPr txBox="1">
            <a:spLocks noChangeArrowheads="1"/>
          </p:cNvSpPr>
          <p:nvPr/>
        </p:nvSpPr>
        <p:spPr bwMode="auto">
          <a:xfrm>
            <a:off x="1258640" y="3339206"/>
            <a:ext cx="526106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latin typeface="+mn-ea"/>
                <a:ea typeface="+mn-ea"/>
              </a:rPr>
              <a:t>(</a:t>
            </a:r>
            <a:r>
              <a:rPr kumimoji="0" lang="ko-KR" altLang="en-US" sz="1000" b="1" dirty="0">
                <a:latin typeface="+mn-ea"/>
                <a:ea typeface="+mn-ea"/>
              </a:rPr>
              <a:t>합계</a:t>
            </a:r>
            <a:r>
              <a:rPr kumimoji="0" lang="en-US" altLang="ko-KR" sz="1000" b="1" dirty="0">
                <a:latin typeface="+mn-ea"/>
                <a:ea typeface="+mn-ea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1285860"/>
            <a:ext cx="19415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손익계산서</a:t>
            </a:r>
            <a:r>
              <a:rPr kumimoji="0" lang="en-US" altLang="ko-KR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(</a:t>
            </a:r>
            <a:r>
              <a:rPr kumimoji="0" lang="ko-KR" altLang="en-US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별도</a:t>
            </a:r>
            <a:r>
              <a:rPr kumimoji="0" lang="en-US" altLang="ko-KR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)</a:t>
            </a:r>
            <a:endParaRPr kumimoji="0" lang="ko-KR" altLang="en-US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429520" y="1556792"/>
            <a:ext cx="1065213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/>
              <a:t>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단위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: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백만 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1000" dirty="0">
              <a:latin typeface="+mn-lt"/>
              <a:ea typeface="+mn-ea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ED72-F7CF-4577-AF3D-ECAB959DB1FA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7079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Finance 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요약재무제표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639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87"/>
          <p:cNvSpPr>
            <a:spLocks noChangeArrowheads="1"/>
          </p:cNvSpPr>
          <p:nvPr/>
        </p:nvSpPr>
        <p:spPr bwMode="auto">
          <a:xfrm>
            <a:off x="1096963" y="2354263"/>
            <a:ext cx="1841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44" name="Rectangle 687"/>
          <p:cNvSpPr>
            <a:spLocks noChangeArrowheads="1"/>
          </p:cNvSpPr>
          <p:nvPr/>
        </p:nvSpPr>
        <p:spPr bwMode="auto">
          <a:xfrm>
            <a:off x="1249363" y="2506663"/>
            <a:ext cx="7204075" cy="3578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5" name="Group 1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983799"/>
              </p:ext>
            </p:extLst>
          </p:nvPr>
        </p:nvGraphicFramePr>
        <p:xfrm>
          <a:off x="395536" y="1228292"/>
          <a:ext cx="8286750" cy="5153032"/>
        </p:xfrm>
        <a:graphic>
          <a:graphicData uri="http://schemas.openxmlformats.org/drawingml/2006/table">
            <a:tbl>
              <a:tblPr/>
              <a:tblGrid>
                <a:gridCol w="1289034"/>
                <a:gridCol w="1166286"/>
                <a:gridCol w="1166286"/>
                <a:gridCol w="1166286"/>
                <a:gridCol w="1166286"/>
                <a:gridCol w="1166286"/>
                <a:gridCol w="1166286"/>
              </a:tblGrid>
              <a:tr h="48371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 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5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2013(25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2012(24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2011(23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2010(22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2009(21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2008(20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유동자산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110,415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108,133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104,349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113,524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78,441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47,801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비유동자산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37,047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35,195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24,679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10,566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7,720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26,957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자산총계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147,490</a:t>
                      </a:r>
                      <a:endParaRPr lang="en-US" altLang="ko-K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143,328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129,028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124,090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86,161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74,758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유동부채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52,204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51,839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48,418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51,865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31,111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21,810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비유동부채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5,201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9,550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9,479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6,375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부채총계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57,406</a:t>
                      </a:r>
                      <a:endParaRPr lang="en-US" altLang="ko-K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57,897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57,897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58,240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35,921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25,570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자본금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6,300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자본잉여금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27,765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30,033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30,033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30,033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30,033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30,033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자기주식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14,866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-10,744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-8,081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-8,081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-8,081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-8,081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이익잉여금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70,733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58,465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44,979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39,697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24,088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23,035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기타자본항목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160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자본총계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90,084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71,131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71,131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65,849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50,241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49,188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76238" y="1196752"/>
            <a:ext cx="13388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재무상태표</a:t>
            </a:r>
            <a:endParaRPr kumimoji="0" lang="ko-KR" altLang="en-US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F36E-9AD7-42C4-9BF9-B1B4F6D8BF8D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37829" y="139611"/>
            <a:ext cx="7200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Finance </a:t>
            </a:r>
            <a:endParaRPr kumimoji="0" lang="en-US" altLang="ko-KR" sz="28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요약재무제표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(‘06~’10</a:t>
            </a:r>
            <a:r>
              <a:rPr kumimoji="0"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K-GAAP, 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‘11</a:t>
            </a:r>
            <a:r>
              <a:rPr kumimoji="0"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~: K-IFRS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))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86" y="8806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1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750" y="1285860"/>
            <a:ext cx="18004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연결손익계산서</a:t>
            </a:r>
            <a:endParaRPr kumimoji="0" lang="ko-KR" altLang="en-US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429520" y="1556792"/>
            <a:ext cx="1065213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/>
              <a:t>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단위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: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백만 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1000" dirty="0">
              <a:latin typeface="+mn-lt"/>
              <a:ea typeface="+mn-ea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ED72-F7CF-4577-AF3D-ECAB959DB1FA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7079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Finance 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연결요약재무제표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45371"/>
              </p:ext>
            </p:extLst>
          </p:nvPr>
        </p:nvGraphicFramePr>
        <p:xfrm>
          <a:off x="274266" y="1835803"/>
          <a:ext cx="8474198" cy="4539791"/>
        </p:xfrm>
        <a:graphic>
          <a:graphicData uri="http://schemas.openxmlformats.org/drawingml/2006/table">
            <a:tbl>
              <a:tblPr/>
              <a:tblGrid>
                <a:gridCol w="1581374"/>
                <a:gridCol w="838740"/>
                <a:gridCol w="1513521"/>
                <a:gridCol w="1513521"/>
                <a:gridCol w="1513521"/>
                <a:gridCol w="1513521"/>
              </a:tblGrid>
              <a:tr h="340832">
                <a:tc grid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1Q 2014</a:t>
                      </a:r>
                      <a:endParaRPr lang="en-US" altLang="ko-K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YoY</a:t>
                      </a:r>
                      <a:endParaRPr lang="en-US" altLang="ko-K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2013</a:t>
                      </a:r>
                      <a:endParaRPr lang="en-US" altLang="ko-K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2012</a:t>
                      </a:r>
                      <a:endParaRPr lang="en-US" altLang="ko-K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98228">
                <a:tc rowSpan="3"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영업수익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수익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146,960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137,890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82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매출원가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-0.5%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1,530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75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매출총이익</a:t>
                      </a:r>
                      <a:endParaRPr lang="ko-KR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145,430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136,723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판매관리비용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129,638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115,458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영업이익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-37.5%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15,793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21,265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4652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영업외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수익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345.2%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영업외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비용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2,171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2,925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913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법인세비용차감전순이익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22,996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법인세비용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4,819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5,352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당기순이익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15,273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17,644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지배기업소유주지분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16,098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17,575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비지배지분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-824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기타포괄손익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-734.2%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-88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총포괄이익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15,185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17,899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769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주당순이익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원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1,335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    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1,437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502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87"/>
          <p:cNvSpPr>
            <a:spLocks noChangeArrowheads="1"/>
          </p:cNvSpPr>
          <p:nvPr/>
        </p:nvSpPr>
        <p:spPr bwMode="auto">
          <a:xfrm>
            <a:off x="1096963" y="2354263"/>
            <a:ext cx="1841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44" name="Rectangle 687"/>
          <p:cNvSpPr>
            <a:spLocks noChangeArrowheads="1"/>
          </p:cNvSpPr>
          <p:nvPr/>
        </p:nvSpPr>
        <p:spPr bwMode="auto">
          <a:xfrm>
            <a:off x="1249363" y="2506663"/>
            <a:ext cx="7204075" cy="3578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5" name="Group 1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55426"/>
              </p:ext>
            </p:extLst>
          </p:nvPr>
        </p:nvGraphicFramePr>
        <p:xfrm>
          <a:off x="395538" y="1372311"/>
          <a:ext cx="8496942" cy="5081020"/>
        </p:xfrm>
        <a:graphic>
          <a:graphicData uri="http://schemas.openxmlformats.org/drawingml/2006/table">
            <a:tbl>
              <a:tblPr/>
              <a:tblGrid>
                <a:gridCol w="2287614"/>
                <a:gridCol w="2069776"/>
                <a:gridCol w="2069776"/>
                <a:gridCol w="2069776"/>
              </a:tblGrid>
              <a:tr h="43678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 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1958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2013(25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2012(24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2011(23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유동자산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116,994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111,805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111,730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비유동자산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35,334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24,422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23,887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자산총계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152,329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136,227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135,617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유동부채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56,671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51,344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52,274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비유동부채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5,882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10,495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9,855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부채총계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62,553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61,839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62,130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자본금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6,300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주식발행초과금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27,765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29,881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29,881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자기주식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14,866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-8,081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-8,081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기타자본항목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373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이익잉여금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69,812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46,163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45,271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비지배지분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1,637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281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자본총계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89,775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74,388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73,488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28207" y="1381695"/>
            <a:ext cx="18004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연결재무상태표</a:t>
            </a:r>
            <a:endParaRPr kumimoji="0" lang="ko-KR" altLang="en-US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F36E-9AD7-42C4-9BF9-B1B4F6D8BF8D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7079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Finance 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연결요약재무제표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3. Others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7991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12118" y="3617148"/>
            <a:ext cx="657225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dirty="0">
                <a:solidFill>
                  <a:schemeClr val="bg2">
                    <a:lumMod val="1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kumimoji="0" lang="en-US" altLang="ko-KR" sz="6600" dirty="0" smtClean="0">
                <a:solidFill>
                  <a:schemeClr val="bg2">
                    <a:lumMod val="1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kumimoji="0" lang="en-US" altLang="ko-KR" sz="6600" dirty="0">
              <a:solidFill>
                <a:schemeClr val="bg2">
                  <a:lumMod val="1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32" y="1340768"/>
            <a:ext cx="2559422" cy="239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23F40-E746-4260-825D-B0AA523C19E1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85135675"/>
              </p:ext>
            </p:extLst>
          </p:nvPr>
        </p:nvGraphicFramePr>
        <p:xfrm>
          <a:off x="214313" y="2585517"/>
          <a:ext cx="866867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4742" y="1399103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2013</a:t>
            </a:r>
            <a:r>
              <a:rPr kumimoji="0" lang="ko-KR" altLang="en-US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년 국민 총 출국자 수 전년대비 </a:t>
            </a:r>
            <a:r>
              <a:rPr kumimoji="0" lang="en-US" altLang="ko-KR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8.1% </a:t>
            </a:r>
            <a:r>
              <a:rPr kumimoji="0" lang="ko-KR" altLang="en-US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증가 </a:t>
            </a:r>
            <a:r>
              <a:rPr kumimoji="0" lang="en-US" altLang="ko-KR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, 2014</a:t>
            </a:r>
            <a:r>
              <a:rPr kumimoji="0" lang="ko-KR" altLang="en-US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년 </a:t>
            </a:r>
            <a:r>
              <a:rPr kumimoji="0" lang="en-US" altLang="ko-KR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6% </a:t>
            </a:r>
            <a:r>
              <a:rPr kumimoji="0" lang="ko-KR" altLang="en-US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증가 예상</a:t>
            </a:r>
            <a:endParaRPr kumimoji="0" lang="ko-KR" altLang="en-US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Text Box 968"/>
          <p:cNvSpPr txBox="1">
            <a:spLocks noChangeArrowheads="1"/>
          </p:cNvSpPr>
          <p:nvPr/>
        </p:nvSpPr>
        <p:spPr bwMode="auto">
          <a:xfrm>
            <a:off x="214313" y="6257925"/>
            <a:ext cx="81438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1000" dirty="0" smtClean="0">
                <a:latin typeface="+mn-ea"/>
                <a:ea typeface="+mn-ea"/>
              </a:rPr>
              <a:t>* </a:t>
            </a:r>
            <a:r>
              <a:rPr kumimoji="0" lang="ko-KR" altLang="en-US" sz="1000" dirty="0" smtClean="0">
                <a:latin typeface="+mn-ea"/>
                <a:ea typeface="+mn-ea"/>
              </a:rPr>
              <a:t>국민 총 출국자수 </a:t>
            </a:r>
            <a:r>
              <a:rPr kumimoji="0" lang="en-US" altLang="ko-KR" sz="1000" dirty="0" smtClean="0">
                <a:latin typeface="+mn-ea"/>
                <a:ea typeface="+mn-ea"/>
              </a:rPr>
              <a:t>- </a:t>
            </a:r>
            <a:r>
              <a:rPr kumimoji="0" lang="ko-KR" altLang="en-US" sz="1000" dirty="0" smtClean="0">
                <a:latin typeface="+mn-ea"/>
                <a:ea typeface="+mn-ea"/>
              </a:rPr>
              <a:t>한국관광공사</a:t>
            </a:r>
            <a:r>
              <a:rPr kumimoji="0" lang="en-US" altLang="ko-KR" sz="1000" dirty="0" smtClean="0">
                <a:latin typeface="+mn-ea"/>
                <a:ea typeface="+mn-ea"/>
              </a:rPr>
              <a:t>, </a:t>
            </a:r>
            <a:r>
              <a:rPr kumimoji="0" lang="ko-KR" altLang="en-US" sz="1000" dirty="0" smtClean="0">
                <a:latin typeface="+mn-ea"/>
                <a:ea typeface="+mn-ea"/>
              </a:rPr>
              <a:t>전망치 </a:t>
            </a:r>
            <a:r>
              <a:rPr kumimoji="0" lang="en-US" altLang="ko-KR" sz="1000" dirty="0" smtClean="0">
                <a:latin typeface="+mn-ea"/>
                <a:ea typeface="+mn-ea"/>
              </a:rPr>
              <a:t>- </a:t>
            </a:r>
            <a:r>
              <a:rPr kumimoji="0" lang="ko-KR" altLang="en-US" sz="1000" dirty="0" smtClean="0">
                <a:latin typeface="+mn-ea"/>
                <a:ea typeface="+mn-ea"/>
              </a:rPr>
              <a:t>모두투어</a:t>
            </a:r>
            <a:endParaRPr kumimoji="0" lang="en-US" altLang="ko-KR" sz="1000" dirty="0" smtClean="0">
              <a:latin typeface="+mn-ea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kumimoji="0" lang="en-US" altLang="ko-KR" sz="1000" dirty="0" smtClean="0">
                <a:latin typeface="+mn-ea"/>
                <a:ea typeface="+mn-ea"/>
              </a:rPr>
              <a:t>* </a:t>
            </a:r>
            <a:r>
              <a:rPr kumimoji="0" lang="en-US" altLang="ko-KR" sz="1000" dirty="0" smtClean="0">
                <a:latin typeface="+mn-ea"/>
                <a:ea typeface="+mn-ea"/>
              </a:rPr>
              <a:t>2000~2013 </a:t>
            </a:r>
            <a:r>
              <a:rPr kumimoji="0" lang="en-US" altLang="ko-KR" sz="1000" dirty="0" smtClean="0">
                <a:latin typeface="+mn-ea"/>
                <a:ea typeface="+mn-ea"/>
              </a:rPr>
              <a:t>GDP: </a:t>
            </a:r>
            <a:r>
              <a:rPr kumimoji="0" lang="ko-KR" altLang="en-US" sz="1000" dirty="0" smtClean="0">
                <a:latin typeface="+mn-ea"/>
                <a:ea typeface="+mn-ea"/>
              </a:rPr>
              <a:t>한국은행</a:t>
            </a:r>
            <a:r>
              <a:rPr kumimoji="0" lang="en-US" altLang="ko-KR" sz="1000" dirty="0" smtClean="0">
                <a:latin typeface="+mn-ea"/>
                <a:ea typeface="+mn-ea"/>
              </a:rPr>
              <a:t>, </a:t>
            </a:r>
            <a:r>
              <a:rPr kumimoji="0" lang="en-US" altLang="ko-KR" sz="1000" dirty="0" smtClean="0">
                <a:latin typeface="+mn-ea"/>
                <a:ea typeface="+mn-ea"/>
              </a:rPr>
              <a:t>2014~2016 </a:t>
            </a:r>
            <a:r>
              <a:rPr kumimoji="0" lang="en-US" altLang="ko-KR" sz="1000" dirty="0" smtClean="0">
                <a:latin typeface="+mn-ea"/>
                <a:ea typeface="+mn-ea"/>
              </a:rPr>
              <a:t>GDP: </a:t>
            </a:r>
            <a:r>
              <a:rPr kumimoji="0" lang="en-US" altLang="ko-KR" sz="1000" dirty="0" err="1" smtClean="0">
                <a:latin typeface="+mn-ea"/>
                <a:ea typeface="+mn-ea"/>
              </a:rPr>
              <a:t>FnGuide</a:t>
            </a:r>
            <a:r>
              <a:rPr kumimoji="0" lang="en-US" altLang="ko-KR" sz="1000" dirty="0" smtClean="0">
                <a:latin typeface="+mn-ea"/>
                <a:ea typeface="+mn-ea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576" y="1916832"/>
            <a:ext cx="41764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ko-KR" altLang="en-US" sz="160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연간 국민 총 출국자 수 및 국민총생산 </a:t>
            </a:r>
            <a:r>
              <a:rPr kumimoji="0" lang="en-US" altLang="ko-KR" sz="160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GDP </a:t>
            </a:r>
            <a:endParaRPr kumimoji="0" lang="ko-KR" altLang="en-US" sz="1600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시장환경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786" y="0"/>
            <a:ext cx="329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Chapter 1. Outbound</a:t>
            </a:r>
            <a:endParaRPr lang="ko-KR" altLang="en-US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9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42875" y="285750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시장환경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73901"/>
              </p:ext>
            </p:extLst>
          </p:nvPr>
        </p:nvGraphicFramePr>
        <p:xfrm>
          <a:off x="183140" y="5157192"/>
          <a:ext cx="8749598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046"/>
                <a:gridCol w="673046"/>
                <a:gridCol w="673046"/>
                <a:gridCol w="673046"/>
                <a:gridCol w="673046"/>
                <a:gridCol w="673046"/>
                <a:gridCol w="673046"/>
                <a:gridCol w="673046"/>
                <a:gridCol w="673046"/>
                <a:gridCol w="673046"/>
                <a:gridCol w="673046"/>
                <a:gridCol w="673046"/>
                <a:gridCol w="673046"/>
              </a:tblGrid>
              <a:tr h="25621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Jan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Feb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Mar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Apr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May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Jun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Jul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Aug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Sep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Oct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Nov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Dec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</a:tr>
              <a:tr h="2562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effectLst/>
                        </a:rPr>
                        <a:t>2012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1,200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1,150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1,018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1,018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1,096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1,109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1,305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1,334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1,059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1,154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1,117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1,169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2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effectLst/>
                        </a:rPr>
                        <a:t>2013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1,425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1,184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1,113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1,097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1,185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1,221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1,417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1,407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1,195 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1" hangingPunct="1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1,239</a:t>
                      </a:r>
                      <a:r>
                        <a:rPr lang="ko-KR" alt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1,154</a:t>
                      </a:r>
                      <a:r>
                        <a:rPr lang="ko-KR" alt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1,204</a:t>
                      </a:r>
                      <a:r>
                        <a:rPr lang="ko-KR" alt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2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1,468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1,312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1,150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1,180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1" hangingPunct="1"/>
                      <a:endParaRPr lang="ko-KR" alt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ko-KR" alt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ko-KR" alt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2013 </a:t>
                      </a:r>
                      <a:r>
                        <a:rPr lang="en-US" sz="1000" b="1" u="none" strike="noStrike" dirty="0" err="1" smtClean="0">
                          <a:effectLst/>
                        </a:rPr>
                        <a:t>YoY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1" hangingPunct="1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7.3%</a:t>
                      </a:r>
                      <a:endParaRPr lang="en-US" altLang="ko-KR" sz="10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  <a:endParaRPr lang="ko-KR" alt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  <a:endParaRPr lang="ko-KR" alt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YoY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7.5%</a:t>
                      </a:r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1" hangingPunct="1"/>
                      <a:endParaRPr lang="ko-KR" alt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ko-KR" alt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ko-KR" alt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240886"/>
              </p:ext>
            </p:extLst>
          </p:nvPr>
        </p:nvGraphicFramePr>
        <p:xfrm>
          <a:off x="179512" y="1196752"/>
          <a:ext cx="8712968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84368" y="4391526"/>
            <a:ext cx="972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(</a:t>
            </a:r>
            <a:r>
              <a:rPr lang="ko-KR" altLang="en-US" sz="1050" smtClean="0"/>
              <a:t>단위</a:t>
            </a:r>
            <a:r>
              <a:rPr lang="en-US" altLang="ko-KR" sz="1050" dirty="0" smtClean="0"/>
              <a:t>: </a:t>
            </a:r>
            <a:r>
              <a:rPr lang="ko-KR" altLang="en-US" sz="1050" smtClean="0"/>
              <a:t>천명</a:t>
            </a:r>
            <a:r>
              <a:rPr lang="en-US" altLang="ko-KR" sz="1050" dirty="0" smtClean="0"/>
              <a:t>)</a:t>
            </a:r>
            <a:endParaRPr lang="ko-KR" altLang="en-US" sz="1050"/>
          </a:p>
        </p:txBody>
      </p:sp>
      <p:sp>
        <p:nvSpPr>
          <p:cNvPr id="8" name="TextBox 7"/>
          <p:cNvSpPr txBox="1"/>
          <p:nvPr/>
        </p:nvSpPr>
        <p:spPr>
          <a:xfrm>
            <a:off x="8171384" y="4926360"/>
            <a:ext cx="97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(</a:t>
            </a:r>
            <a:r>
              <a:rPr lang="ko-KR" altLang="en-US" sz="900" smtClean="0"/>
              <a:t>단위</a:t>
            </a:r>
            <a:r>
              <a:rPr lang="en-US" altLang="ko-KR" sz="900" dirty="0" smtClean="0"/>
              <a:t>: </a:t>
            </a:r>
            <a:r>
              <a:rPr lang="ko-KR" altLang="en-US" sz="900" smtClean="0"/>
              <a:t>천명</a:t>
            </a:r>
            <a:r>
              <a:rPr lang="en-US" altLang="ko-KR" sz="900" dirty="0" smtClean="0"/>
              <a:t>)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8757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169731"/>
              </p:ext>
            </p:extLst>
          </p:nvPr>
        </p:nvGraphicFramePr>
        <p:xfrm>
          <a:off x="467544" y="1484784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2591" y="332656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항공 비중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(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모두투어 기준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544" y="6237312"/>
            <a:ext cx="2736304" cy="4560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>
                <a:solidFill>
                  <a:schemeClr val="tx1"/>
                </a:solidFill>
              </a:rPr>
              <a:t>2012 </a:t>
            </a:r>
            <a:r>
              <a:rPr lang="ko-KR" altLang="en-US" b="1" dirty="0" smtClean="0">
                <a:solidFill>
                  <a:schemeClr val="tx1"/>
                </a:solidFill>
              </a:rPr>
              <a:t>년 전체 시장</a:t>
            </a:r>
            <a:r>
              <a:rPr lang="en-US" altLang="ko-KR" b="1" dirty="0" smtClean="0">
                <a:solidFill>
                  <a:schemeClr val="tx1"/>
                </a:solidFill>
              </a:rPr>
              <a:t> LCC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비중은 약 </a:t>
            </a:r>
            <a:r>
              <a:rPr lang="en-US" altLang="ko-KR" b="1" dirty="0">
                <a:solidFill>
                  <a:schemeClr val="tx1"/>
                </a:solidFill>
              </a:rPr>
              <a:t>8</a:t>
            </a:r>
            <a:r>
              <a:rPr lang="en-US" altLang="ko-KR" b="1" dirty="0" smtClean="0">
                <a:solidFill>
                  <a:schemeClr val="tx1"/>
                </a:solidFill>
              </a:rPr>
              <a:t>%</a:t>
            </a:r>
            <a:endParaRPr lang="ko-KR" altLang="ko-KR" b="1" dirty="0" smtClean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</a:rPr>
              <a:t>2013 </a:t>
            </a:r>
            <a:r>
              <a:rPr lang="ko-KR" altLang="en-US" b="1">
                <a:solidFill>
                  <a:schemeClr val="tx1"/>
                </a:solidFill>
              </a:rPr>
              <a:t>년 </a:t>
            </a:r>
            <a:r>
              <a:rPr lang="ko-KR" altLang="en-US" b="1" smtClean="0">
                <a:solidFill>
                  <a:schemeClr val="tx1"/>
                </a:solidFill>
              </a:rPr>
              <a:t>전체 시장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chemeClr val="tx1"/>
                </a:solidFill>
              </a:rPr>
              <a:t>LCC</a:t>
            </a:r>
            <a:r>
              <a:rPr lang="ko-KR" altLang="en-US" b="1" dirty="0">
                <a:solidFill>
                  <a:schemeClr val="tx1"/>
                </a:solidFill>
              </a:rPr>
              <a:t> 비중은 약 </a:t>
            </a:r>
            <a:r>
              <a:rPr lang="en-US" altLang="ko-KR" b="1" dirty="0" smtClean="0">
                <a:solidFill>
                  <a:schemeClr val="tx1"/>
                </a:solidFill>
              </a:rPr>
              <a:t>10%</a:t>
            </a:r>
            <a:endParaRPr 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42875" y="285750"/>
            <a:ext cx="7165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2800" b="1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주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5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일제 시행에 따른 영향</a:t>
            </a:r>
            <a:endParaRPr kumimoji="0" lang="ko-KR" altLang="en-US" sz="2800" b="1" dirty="0">
              <a:solidFill>
                <a:schemeClr val="bg1"/>
              </a:solidFill>
              <a:latin typeface="+mn-ea"/>
              <a:ea typeface="+mn-ea"/>
              <a:cs typeface="Tahoma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71049"/>
              </p:ext>
            </p:extLst>
          </p:nvPr>
        </p:nvGraphicFramePr>
        <p:xfrm>
          <a:off x="467544" y="1628800"/>
          <a:ext cx="8208912" cy="2232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9037"/>
                <a:gridCol w="2301483"/>
                <a:gridCol w="1174138"/>
                <a:gridCol w="2354254"/>
              </a:tblGrid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 도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모두투어</a:t>
                      </a:r>
                      <a:r>
                        <a:rPr lang="ko-KR" altLang="en-US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패키지</a:t>
                      </a:r>
                      <a:r>
                        <a:rPr lang="en-US" altLang="ko-K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ko-K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YOY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시장 성장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(YOY)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2010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          </a:t>
                      </a:r>
                      <a:r>
                        <a:rPr lang="en-US" altLang="ko-KR" sz="1400" b="1" u="none" strike="noStrike" dirty="0">
                          <a:effectLst/>
                        </a:rPr>
                        <a:t>257,255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>
                          <a:effectLst/>
                        </a:rPr>
                        <a:t>　</a:t>
                      </a:r>
                      <a:endParaRPr lang="ko-KR" altLang="en-US" sz="1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　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2011</a:t>
                      </a:r>
                      <a:r>
                        <a:rPr lang="en-US" sz="1400" b="1" u="none" strike="noStrike" dirty="0" smtClean="0">
                          <a:effectLst/>
                        </a:rPr>
                        <a:t>(</a:t>
                      </a:r>
                      <a:r>
                        <a:rPr lang="ko-KR" altLang="en-US" sz="1400" b="1" u="none" strike="noStrike" dirty="0" smtClean="0">
                          <a:effectLst/>
                        </a:rPr>
                        <a:t>부분시행</a:t>
                      </a:r>
                      <a:r>
                        <a:rPr lang="en-US" sz="1400" b="1" u="none" strike="noStrike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          </a:t>
                      </a:r>
                      <a:r>
                        <a:rPr lang="en-US" altLang="ko-KR" sz="1400" b="1" u="none" strike="noStrike" dirty="0">
                          <a:effectLst/>
                        </a:rPr>
                        <a:t>277,406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7.8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1.6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2012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전면시행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       </a:t>
                      </a:r>
                      <a:r>
                        <a:rPr lang="en-US" altLang="ko-KR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314,386 </a:t>
                      </a:r>
                      <a:endParaRPr lang="en-US" altLang="ko-KR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13.3</a:t>
                      </a:r>
                      <a:endParaRPr lang="en-US" altLang="ko-KR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8.2</a:t>
                      </a:r>
                      <a:endParaRPr lang="en-US" altLang="ko-KR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2013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         </a:t>
                      </a:r>
                      <a:r>
                        <a:rPr lang="en-US" altLang="ko-KR" sz="1400" b="1" u="none" strike="noStrike" dirty="0" smtClean="0">
                          <a:effectLst/>
                        </a:rPr>
                        <a:t>320,850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effectLst/>
                        </a:rPr>
                        <a:t>2.1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effectLst/>
                        </a:rPr>
                        <a:t>8.1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041">
                <a:tc gridSpan="2">
                  <a:txBody>
                    <a:bodyPr/>
                    <a:lstStyle/>
                    <a:p>
                      <a:pPr algn="l" fontAlgn="ctr"/>
                      <a:endParaRPr lang="es-E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275856" y="1196752"/>
            <a:ext cx="27003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주말 출발</a:t>
            </a:r>
            <a:r>
              <a:rPr lang="en-US" altLang="ko-KR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 연령</a:t>
            </a:r>
            <a:r>
              <a:rPr lang="en-US" altLang="ko-KR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75856" y="400506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주말 출발 </a:t>
            </a:r>
            <a:r>
              <a:rPr lang="en-US" altLang="ko-KR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8 </a:t>
            </a:r>
            <a:r>
              <a:rPr lang="en-US" altLang="ko-KR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en-US" altLang="ko-KR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ko-KR" altLang="en-US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</a:t>
            </a:r>
            <a:r>
              <a:rPr lang="en-US" altLang="ko-KR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</a:t>
            </a:r>
            <a:r>
              <a:rPr lang="en-US" altLang="ko-KR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73522"/>
              </p:ext>
            </p:extLst>
          </p:nvPr>
        </p:nvGraphicFramePr>
        <p:xfrm>
          <a:off x="369321" y="4509120"/>
          <a:ext cx="8235128" cy="2088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6634"/>
                <a:gridCol w="2392109"/>
                <a:gridCol w="1224136"/>
                <a:gridCol w="2232249"/>
              </a:tblGrid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 도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모두투어</a:t>
                      </a:r>
                      <a:r>
                        <a:rPr lang="ko-KR" altLang="en-US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패키지</a:t>
                      </a:r>
                      <a:r>
                        <a:rPr lang="en-US" altLang="ko-K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ko-K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YOY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시장 성장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(YOY)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2010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24,384</a:t>
                      </a:r>
                      <a:endParaRPr lang="en-US" altLang="ko-K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　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　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2011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부분시행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27,869</a:t>
                      </a:r>
                      <a:endParaRPr lang="en-US" altLang="ko-KR" sz="1400" b="1" u="none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14.3</a:t>
                      </a:r>
                      <a:endParaRPr lang="en-US" altLang="ko-KR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1.6</a:t>
                      </a:r>
                      <a:endParaRPr lang="en-US" altLang="ko-KR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2012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전면시행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31,910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14.5</a:t>
                      </a:r>
                      <a:endParaRPr lang="en-US" altLang="ko-KR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8.2</a:t>
                      </a:r>
                      <a:endParaRPr lang="en-US" altLang="ko-KR" sz="14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2013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ko-K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33,697 </a:t>
                      </a:r>
                      <a:endParaRPr lang="en-US" altLang="ko-K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effectLst/>
                        </a:rPr>
                        <a:t>5.6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effectLst/>
                        </a:rPr>
                        <a:t>8.1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 gridSpan="2">
                  <a:txBody>
                    <a:bodyPr/>
                    <a:lstStyle/>
                    <a:p>
                      <a:pPr algn="l" fontAlgn="ctr"/>
                      <a:endParaRPr lang="es-E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9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42875" y="285750"/>
            <a:ext cx="7093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2800" b="1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휴일에 의한 영향</a:t>
            </a:r>
            <a:endParaRPr kumimoji="0" lang="ko-KR" altLang="en-US" sz="2800" b="1" dirty="0">
              <a:solidFill>
                <a:schemeClr val="bg1"/>
              </a:solidFill>
              <a:latin typeface="+mn-ea"/>
              <a:ea typeface="+mn-ea"/>
              <a:cs typeface="Tahoma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32070"/>
              </p:ext>
            </p:extLst>
          </p:nvPr>
        </p:nvGraphicFramePr>
        <p:xfrm>
          <a:off x="287524" y="4631786"/>
          <a:ext cx="8388932" cy="1965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9287"/>
                <a:gridCol w="1674714"/>
                <a:gridCol w="1797628"/>
                <a:gridCol w="1797628"/>
                <a:gridCol w="829675"/>
              </a:tblGrid>
              <a:tr h="13601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effectLst/>
                        </a:rPr>
                        <a:t>2012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effectLst/>
                        </a:rPr>
                        <a:t>2013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변화량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 휴일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effectLst/>
                        </a:rPr>
                        <a:t>116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effectLst/>
                        </a:rPr>
                        <a:t>116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토요일과 법정 공휴일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effectLst/>
                        </a:rPr>
                        <a:t>66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effectLst/>
                        </a:rPr>
                        <a:t>66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일요일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effectLst/>
                        </a:rPr>
                        <a:t>53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effectLst/>
                        </a:rPr>
                        <a:t>52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대체 </a:t>
                      </a: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휴일제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 연휴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4</a:t>
                      </a:r>
                      <a:r>
                        <a:rPr lang="ko-KR" altLang="en-US" sz="1000" b="1" u="none" strike="noStrike" dirty="0" smtClean="0">
                          <a:effectLst/>
                        </a:rPr>
                        <a:t>일 연휴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1000" b="1" u="none" strike="noStrike" dirty="0" smtClean="0">
                          <a:effectLst/>
                        </a:rPr>
                        <a:t>일 연휴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일 연휴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3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추석 연휴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1000" b="1" u="none" strike="noStrike" dirty="0" smtClean="0">
                          <a:effectLst/>
                        </a:rPr>
                        <a:t>일 연휴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ko-KR" altLang="en-US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일 연휴</a:t>
                      </a:r>
                      <a:endParaRPr lang="en-US" altLang="ko-KR" sz="1000" b="1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일 연휴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금요일 휴일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effectLst/>
                        </a:rPr>
                        <a:t>0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53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월요일 휴일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effectLst/>
                        </a:rPr>
                        <a:t>0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1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화요일 휴일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목요일 휴일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931643"/>
              </p:ext>
            </p:extLst>
          </p:nvPr>
        </p:nvGraphicFramePr>
        <p:xfrm>
          <a:off x="80962" y="1333499"/>
          <a:ext cx="8955534" cy="33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38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260648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ko-KR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시장 환경</a:t>
            </a:r>
            <a:endParaRPr kumimoji="0" lang="ko-KR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864744"/>
              </p:ext>
            </p:extLst>
          </p:nvPr>
        </p:nvGraphicFramePr>
        <p:xfrm>
          <a:off x="176134" y="1196752"/>
          <a:ext cx="886036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6"/>
          <p:cNvSpPr/>
          <p:nvPr/>
        </p:nvSpPr>
        <p:spPr>
          <a:xfrm>
            <a:off x="3179316" y="1340768"/>
            <a:ext cx="2943240" cy="4381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1" dirty="0" smtClean="0">
                <a:solidFill>
                  <a:sysClr val="windowText" lastClr="000000"/>
                </a:solidFill>
              </a:rPr>
              <a:t>환율 변동에 따른 영향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20635</TotalTime>
  <Words>2750</Words>
  <Application>Microsoft Office PowerPoint</Application>
  <PresentationFormat>화면 슬라이드 쇼(4:3)</PresentationFormat>
  <Paragraphs>1545</Paragraphs>
  <Slides>37</Slides>
  <Notes>15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52" baseType="lpstr">
      <vt:lpstr>HY견고딕</vt:lpstr>
      <vt:lpstr>HY헤드라인M</vt:lpstr>
      <vt:lpstr>굴림</vt:lpstr>
      <vt:lpstr>굴림체</vt:lpstr>
      <vt:lpstr>돋움</vt:lpstr>
      <vt:lpstr>맑은 고딕</vt:lpstr>
      <vt:lpstr>산돌고딕B</vt:lpstr>
      <vt:lpstr>Arial</vt:lpstr>
      <vt:lpstr>Segoe UI</vt:lpstr>
      <vt:lpstr>Tahoma</vt:lpstr>
      <vt:lpstr>Verdana</vt:lpstr>
      <vt:lpstr>Wingdings</vt:lpstr>
      <vt:lpstr>Office 테마</vt:lpstr>
      <vt:lpstr>비트맵 이미지</vt:lpstr>
      <vt:lpstr>Microsoft Excel 97-2003 워크시트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modetour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modeUser</dc:creator>
  <cp:lastModifiedBy>m03ir</cp:lastModifiedBy>
  <cp:revision>1648</cp:revision>
  <cp:lastPrinted>2014-06-10T03:19:15Z</cp:lastPrinted>
  <dcterms:created xsi:type="dcterms:W3CDTF">2007-08-28T01:27:40Z</dcterms:created>
  <dcterms:modified xsi:type="dcterms:W3CDTF">2014-06-10T05:17:00Z</dcterms:modified>
</cp:coreProperties>
</file>